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73" r:id="rId14"/>
    <p:sldId id="274" r:id="rId15"/>
    <p:sldId id="275" r:id="rId16"/>
    <p:sldId id="266" r:id="rId17"/>
    <p:sldId id="267" r:id="rId18"/>
    <p:sldId id="268" r:id="rId1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количества субъектов малого и среднего предпринимательства </a:t>
            </a:r>
          </a:p>
        </c:rich>
      </c:tx>
      <c:layout>
        <c:manualLayout>
          <c:xMode val="edge"/>
          <c:yMode val="edge"/>
          <c:x val="0.1318031429770565"/>
          <c:y val="0.157130577925906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019325130450527"/>
          <c:y val="2.4788322926276442E-2"/>
          <c:w val="0.94994301994302022"/>
          <c:h val="0.77159817835085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1757</c:v>
                </c:pt>
                <c:pt idx="1">
                  <c:v>1859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1322</c:v>
                </c:pt>
                <c:pt idx="1">
                  <c:v>1341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6000"/>
                    <a:lumMod val="104000"/>
                  </a:schemeClr>
                </a:gs>
                <a:gs pos="100000">
                  <a:schemeClr val="accent5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1513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0535880"/>
        <c:axId val="120536264"/>
      </c:barChart>
      <c:catAx>
        <c:axId val="12053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36264"/>
        <c:crosses val="autoZero"/>
        <c:auto val="1"/>
        <c:lblAlgn val="ctr"/>
        <c:lblOffset val="100"/>
        <c:noMultiLvlLbl val="0"/>
      </c:catAx>
      <c:valAx>
        <c:axId val="12053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35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объема налоговых поступлений от СМСП, млн. руб.</a:t>
            </a:r>
          </a:p>
        </c:rich>
      </c:tx>
      <c:layout>
        <c:manualLayout>
          <c:xMode val="edge"/>
          <c:yMode val="edge"/>
          <c:x val="0.17535518553164486"/>
          <c:y val="3.1039837615211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3"/>
                <c:pt idx="0">
                  <c:v>2020г</c:v>
                </c:pt>
                <c:pt idx="1">
                  <c:v>2021г</c:v>
                </c:pt>
                <c:pt idx="2">
                  <c:v>2022г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341.9</c:v>
                </c:pt>
                <c:pt idx="1">
                  <c:v>400.6</c:v>
                </c:pt>
                <c:pt idx="2">
                  <c:v>430.2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592576"/>
        <c:axId val="120592960"/>
      </c:barChart>
      <c:catAx>
        <c:axId val="1205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92960"/>
        <c:crosses val="autoZero"/>
        <c:auto val="1"/>
        <c:lblAlgn val="ctr"/>
        <c:lblOffset val="100"/>
        <c:noMultiLvlLbl val="0"/>
      </c:catAx>
      <c:valAx>
        <c:axId val="12059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92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B2B4-D13F-4314-AB02-6FD50CE8D2C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844EC-167D-4852-A241-3D82E45062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4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00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7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6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844EC-167D-4852-A241-3D82E450626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6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5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7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04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1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1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0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14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E8D8A-2A37-4468-B371-E75F57051BE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D28541-BE0F-4AAD-BBA9-20FFB5618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6;-&#1073;&#1072;&#1084;&#1084;&#1072;&#1090;&#1102;&#1088;&#1090;.&#1088;&#1092;/" TargetMode="External"/><Relationship Id="rId13" Type="http://schemas.openxmlformats.org/officeDocument/2006/relationships/hyperlink" Target="http://&#1084;&#1086;-&#1082;&#1072;&#1079;&#1084;&#1072;&#1072;&#1091;&#1083;&#1100;&#1089;&#1082;&#1080;&#1081;.&#1088;&#1092;/" TargetMode="External"/><Relationship Id="rId18" Type="http://schemas.openxmlformats.org/officeDocument/2006/relationships/hyperlink" Target="http://&#1084;&#1086;-&#1082;&#1091;&#1088;&#1091;&#1096;.&#1088;&#1092;/" TargetMode="External"/><Relationship Id="rId26" Type="http://schemas.openxmlformats.org/officeDocument/2006/relationships/hyperlink" Target="http://&#1084;&#1086;-&#1086;&#1082;&#1090;&#1103;&#1073;&#1088;&#1100;&#1089;&#1082;&#1080;&#1081;.&#1088;&#1092;/" TargetMode="External"/><Relationship Id="rId39" Type="http://schemas.openxmlformats.org/officeDocument/2006/relationships/hyperlink" Target="http://mo169.aiwoo.ru/" TargetMode="External"/><Relationship Id="rId3" Type="http://schemas.openxmlformats.org/officeDocument/2006/relationships/hyperlink" Target="http://&#1072;&#1076;&#1078;&#1080;&#1084;&#1072;&#1078;&#1072;&#1075;&#1072;&#1090;&#1102;&#1088;&#1090;.&#1088;&#1092;/" TargetMode="External"/><Relationship Id="rId21" Type="http://schemas.openxmlformats.org/officeDocument/2006/relationships/hyperlink" Target="http://mutsalaul.e-dag.ru/" TargetMode="External"/><Relationship Id="rId34" Type="http://schemas.openxmlformats.org/officeDocument/2006/relationships/hyperlink" Target="http://&#1084;&#1086;-&#1090;&#1077;&#1084;&#1080;&#1088;&#1072;&#1091;&#1083;.&#1088;&#1092;/" TargetMode="External"/><Relationship Id="rId42" Type="http://schemas.openxmlformats.org/officeDocument/2006/relationships/hyperlink" Target="http://endirey.e-dag.ru/" TargetMode="External"/><Relationship Id="rId7" Type="http://schemas.openxmlformats.org/officeDocument/2006/relationships/hyperlink" Target="http://mo383.aiwoo.ru/" TargetMode="External"/><Relationship Id="rId12" Type="http://schemas.openxmlformats.org/officeDocument/2006/relationships/hyperlink" Target="http://mo360.aiwoo.ru/" TargetMode="External"/><Relationship Id="rId17" Type="http://schemas.openxmlformats.org/officeDocument/2006/relationships/hyperlink" Target="http://mo79.aiwoo.ru/" TargetMode="External"/><Relationship Id="rId25" Type="http://schemas.openxmlformats.org/officeDocument/2006/relationships/hyperlink" Target="http://mo368.aiwoo.ru/" TargetMode="External"/><Relationship Id="rId33" Type="http://schemas.openxmlformats.org/officeDocument/2006/relationships/hyperlink" Target="http://mo163.aiwoo.ru/" TargetMode="External"/><Relationship Id="rId38" Type="http://schemas.openxmlformats.org/officeDocument/2006/relationships/hyperlink" Target="http://mo230.aiwoo.ru/" TargetMode="External"/><Relationship Id="rId2" Type="http://schemas.openxmlformats.org/officeDocument/2006/relationships/image" Target="../media/image12.png"/><Relationship Id="rId16" Type="http://schemas.openxmlformats.org/officeDocument/2006/relationships/hyperlink" Target="http://mo168.aiwoo.ru/" TargetMode="External"/><Relationship Id="rId20" Type="http://schemas.openxmlformats.org/officeDocument/2006/relationships/hyperlink" Target="http://mo180.aiwoo.ru/" TargetMode="External"/><Relationship Id="rId29" Type="http://schemas.openxmlformats.org/officeDocument/2006/relationships/hyperlink" Target="http://mo106.aiwoo.ru/" TargetMode="External"/><Relationship Id="rId41" Type="http://schemas.openxmlformats.org/officeDocument/2006/relationships/hyperlink" Target="http://shagada.e-da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4;&#1086;-&#1072;&#1082;&#1089;&#1072;&#1081;.&#1088;&#1092;/" TargetMode="External"/><Relationship Id="rId11" Type="http://schemas.openxmlformats.org/officeDocument/2006/relationships/hyperlink" Target="http://&#1084;&#1086;&#1073;&#1086;&#1088;&#1072;&#1075;&#1072;&#1085;&#1075;&#1077;&#1095;&#1091;&#1074;.&#1088;&#1092;/" TargetMode="External"/><Relationship Id="rId24" Type="http://schemas.openxmlformats.org/officeDocument/2006/relationships/hyperlink" Target="http://mo361.aiwoo.ru/" TargetMode="External"/><Relationship Id="rId32" Type="http://schemas.openxmlformats.org/officeDocument/2006/relationships/hyperlink" Target="http://mo373.aiwoo.ru/" TargetMode="External"/><Relationship Id="rId37" Type="http://schemas.openxmlformats.org/officeDocument/2006/relationships/hyperlink" Target="http://toturbiykala.e-dag.ru/" TargetMode="External"/><Relationship Id="rId40" Type="http://schemas.openxmlformats.org/officeDocument/2006/relationships/hyperlink" Target="http://mo281.aiwoo.ru/" TargetMode="External"/><Relationship Id="rId5" Type="http://schemas.openxmlformats.org/officeDocument/2006/relationships/hyperlink" Target="http://mo375.aiwoo.ru/" TargetMode="External"/><Relationship Id="rId15" Type="http://schemas.openxmlformats.org/officeDocument/2006/relationships/hyperlink" Target="http://&#1084;&#1086;-&#1082;&#1072;&#1088;&#1083;&#1072;&#1085;&#1102;&#1088;&#1090;.&#1088;&#1092;/" TargetMode="External"/><Relationship Id="rId23" Type="http://schemas.openxmlformats.org/officeDocument/2006/relationships/hyperlink" Target="http://mo303.aiwoo.ru/" TargetMode="External"/><Relationship Id="rId28" Type="http://schemas.openxmlformats.org/officeDocument/2006/relationships/hyperlink" Target="http://mo363.aiwoo.ru/" TargetMode="External"/><Relationship Id="rId36" Type="http://schemas.openxmlformats.org/officeDocument/2006/relationships/hyperlink" Target="http://mo317.aiwoo.ru/" TargetMode="External"/><Relationship Id="rId10" Type="http://schemas.openxmlformats.org/officeDocument/2006/relationships/hyperlink" Target="http://mobotayrt.ru/" TargetMode="External"/><Relationship Id="rId19" Type="http://schemas.openxmlformats.org/officeDocument/2006/relationships/hyperlink" Target="http://mogilevskoe.e-dag.ru/" TargetMode="External"/><Relationship Id="rId31" Type="http://schemas.openxmlformats.org/officeDocument/2006/relationships/hyperlink" Target="http://&#1084;&#1086;-&#1089;&#1086;&#1074;&#1077;&#1090;&#1089;&#1082;&#1086;&#1077;.&#1088;&#1092;/" TargetMode="External"/><Relationship Id="rId44" Type="http://schemas.openxmlformats.org/officeDocument/2006/relationships/hyperlink" Target="http://mopervomaiskoe.ru/" TargetMode="External"/><Relationship Id="rId4" Type="http://schemas.openxmlformats.org/officeDocument/2006/relationships/hyperlink" Target="http://&#1084;&#1086;-&#1072;&#1076;&#1080;&#1083;&#1100;&#1086;&#1090;&#1072;&#1088;.&#1088;&#1092;/" TargetMode="External"/><Relationship Id="rId9" Type="http://schemas.openxmlformats.org/officeDocument/2006/relationships/hyperlink" Target="http://mobotashyrt.ru/" TargetMode="External"/><Relationship Id="rId14" Type="http://schemas.openxmlformats.org/officeDocument/2006/relationships/hyperlink" Target="http://mo291.aiwoo.ru/" TargetMode="External"/><Relationship Id="rId22" Type="http://schemas.openxmlformats.org/officeDocument/2006/relationships/hyperlink" Target="http://nkostek.e-dag.ru/" TargetMode="External"/><Relationship Id="rId27" Type="http://schemas.openxmlformats.org/officeDocument/2006/relationships/hyperlink" Target="http://mo372.aiwoo.ru/" TargetMode="External"/><Relationship Id="rId30" Type="http://schemas.openxmlformats.org/officeDocument/2006/relationships/hyperlink" Target="http://mo314.aiwoo.ru/" TargetMode="External"/><Relationship Id="rId35" Type="http://schemas.openxmlformats.org/officeDocument/2006/relationships/hyperlink" Target="http://mo255.aiwoo.ru/" TargetMode="External"/><Relationship Id="rId43" Type="http://schemas.openxmlformats.org/officeDocument/2006/relationships/hyperlink" Target="http://&#1085;&#1086;&#1074;&#1086;&#1075;&#1072;&#1075;&#1072;&#1090;&#1083;&#1080;.&#1088;&#1092;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74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90" y="108353"/>
            <a:ext cx="6574614" cy="164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165" y="1840657"/>
            <a:ext cx="9144000" cy="701731"/>
          </a:xfrm>
        </p:spPr>
        <p:txBody>
          <a:bodyPr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35" y="2615204"/>
            <a:ext cx="2294573" cy="229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986" y="3015799"/>
            <a:ext cx="3451728" cy="334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t="254" r="9205" b="-562"/>
          <a:stretch/>
        </p:blipFill>
        <p:spPr>
          <a:xfrm>
            <a:off x="7377186" y="2927390"/>
            <a:ext cx="4644602" cy="3441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384468" y="5011387"/>
            <a:ext cx="4928259" cy="1686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«Хасавюртовский район»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1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7730" y="269004"/>
            <a:ext cx="5574531" cy="6187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инвестиционных проектов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936" y="1331650"/>
            <a:ext cx="6110582" cy="3107185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 принимает участие в 9 нацпроектах из 12.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ЖИЛЬЁ И ГОРОДСКАЯ СРЕДА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АВТОМОБИЛЬНЫЕ ДОРОГИ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СРЕДНЕЕ ПРЕДПРИНИМАТЕЛЬСТВО И ПОДДЕРЖКА ИНДИВИДУАЛЬНОЙ ПРЕДПРИНИМАТЕЛЬСКОЙ ИНИЦИАТИВЫ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«ЭКОЛОГИЯ»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Эльмира\Desktop\с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0852" y="732023"/>
            <a:ext cx="3075710" cy="3103707"/>
          </a:xfrm>
          <a:prstGeom prst="rect">
            <a:avLst/>
          </a:prstGeom>
          <a:noFill/>
        </p:spPr>
      </p:pic>
      <p:pic>
        <p:nvPicPr>
          <p:cNvPr id="8195" name="Picture 3" descr="C:\Users\Эльмира\Desktop\БОТ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727" y="3930732"/>
            <a:ext cx="3241964" cy="2654135"/>
          </a:xfrm>
          <a:prstGeom prst="rect">
            <a:avLst/>
          </a:prstGeom>
          <a:noFill/>
        </p:spPr>
      </p:pic>
      <p:pic>
        <p:nvPicPr>
          <p:cNvPr id="8196" name="Picture 4" descr="C:\Users\Эльмира\Desktop\БО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501" y="3396342"/>
            <a:ext cx="3657600" cy="3158837"/>
          </a:xfrm>
          <a:prstGeom prst="rect">
            <a:avLst/>
          </a:prstGeom>
          <a:noFill/>
        </p:spPr>
      </p:pic>
      <p:sp>
        <p:nvSpPr>
          <p:cNvPr id="15" name="5-конечная звезда 14"/>
          <p:cNvSpPr/>
          <p:nvPr/>
        </p:nvSpPr>
        <p:spPr>
          <a:xfrm>
            <a:off x="237506" y="575953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314" y="4302034"/>
            <a:ext cx="3953692" cy="1776549"/>
          </a:xfrm>
        </p:spPr>
        <p:txBody>
          <a:bodyPr>
            <a:normAutofit/>
          </a:bodyPr>
          <a:lstStyle/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33266" y="0"/>
            <a:ext cx="9771346" cy="9416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 рамках  реализации одного из национальных  проектов  « Демография» в селении </a:t>
            </a:r>
            <a:r>
              <a:rPr lang="ru-RU" b="1" i="1" dirty="0" err="1" smtClean="0">
                <a:solidFill>
                  <a:schemeClr val="accent2"/>
                </a:solidFill>
              </a:rPr>
              <a:t>Ботаюрт</a:t>
            </a:r>
            <a:r>
              <a:rPr lang="ru-RU" b="1" i="1" dirty="0" smtClean="0">
                <a:solidFill>
                  <a:schemeClr val="accent2"/>
                </a:solidFill>
              </a:rPr>
              <a:t> Завершено строительство детского ясли – сада на 120 мест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– 102 625 912 </a:t>
            </a:r>
            <a:r>
              <a:rPr lang="ru-RU" dirty="0" err="1" smtClean="0">
                <a:solidFill>
                  <a:schemeClr val="accent2"/>
                </a:solidFill>
              </a:rPr>
              <a:t>руб</a:t>
            </a: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Эльмира\Desktop\БОТ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6286"/>
            <a:ext cx="3916599" cy="5861713"/>
          </a:xfrm>
          <a:prstGeom prst="rect">
            <a:avLst/>
          </a:prstGeom>
          <a:noFill/>
        </p:spPr>
      </p:pic>
      <p:pic>
        <p:nvPicPr>
          <p:cNvPr id="4099" name="Picture 3" descr="C:\Users\Эльмира\Desktop\БОТ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7087" y="955344"/>
            <a:ext cx="5013278" cy="5902655"/>
          </a:xfrm>
          <a:prstGeom prst="rect">
            <a:avLst/>
          </a:prstGeom>
          <a:noFill/>
        </p:spPr>
      </p:pic>
      <p:pic>
        <p:nvPicPr>
          <p:cNvPr id="4100" name="Picture 4" descr="C:\Users\Эльмира\Desktop\БОТ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3260" y="996287"/>
            <a:ext cx="3807725" cy="5861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78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3" name="Picture 3" descr="C:\Users\Эльмира\Desktop\све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6" y="2155186"/>
            <a:ext cx="6700719" cy="4702814"/>
          </a:xfrm>
          <a:prstGeom prst="rect">
            <a:avLst/>
          </a:prstGeom>
          <a:noFill/>
        </p:spPr>
      </p:pic>
      <p:pic>
        <p:nvPicPr>
          <p:cNvPr id="5125" name="Picture 5" descr="C:\Users\Эльмира\Desktop\с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4823" y="2167672"/>
            <a:ext cx="6960359" cy="4690328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879677" y="641445"/>
            <a:ext cx="5950424" cy="1501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ДОУ «Светлячок»,</a:t>
            </a:r>
            <a:r>
              <a:rPr lang="ru-RU" b="1" dirty="0" err="1" smtClean="0"/>
              <a:t>с.Эндирей</a:t>
            </a:r>
            <a:r>
              <a:rPr lang="ru-RU" b="1" dirty="0" smtClean="0"/>
              <a:t>        </a:t>
            </a:r>
            <a:r>
              <a:rPr lang="ru-RU" dirty="0" smtClean="0"/>
              <a:t>120 мест - 163 181 800 </a:t>
            </a:r>
            <a:r>
              <a:rPr lang="ru-RU" dirty="0" err="1" smtClean="0"/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6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6" y="0"/>
            <a:ext cx="7533564" cy="107406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Открытие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 новой участковой больницы на 15 коек и 50 посещений</a:t>
            </a:r>
            <a:b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u="sng" dirty="0" err="1" smtClean="0">
                <a:latin typeface="Times New Roman" pitchFamily="18" charset="0"/>
                <a:cs typeface="Times New Roman" pitchFamily="18" charset="0"/>
              </a:rPr>
              <a:t>с.Нурадилово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1" y="3310483"/>
            <a:ext cx="4045634" cy="3220947"/>
          </a:xfrm>
          <a:prstGeom prst="rect">
            <a:avLst/>
          </a:prstGeom>
        </p:spPr>
      </p:pic>
      <p:pic>
        <p:nvPicPr>
          <p:cNvPr id="3074" name="Picture 2" descr="C:\Users\Эльмира\Desktop\нурадилово ФА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21" y="1286586"/>
            <a:ext cx="5486400" cy="5571414"/>
          </a:xfrm>
          <a:prstGeom prst="rect">
            <a:avLst/>
          </a:prstGeom>
          <a:noFill/>
        </p:spPr>
      </p:pic>
      <p:pic>
        <p:nvPicPr>
          <p:cNvPr id="3075" name="Picture 3" descr="C:\Users\Эльмира\Desktop\article12224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650" y="1239814"/>
            <a:ext cx="6405350" cy="5618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33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551" y="4185919"/>
            <a:ext cx="3146024" cy="1184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Эльмира\Desktop\н кост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44" y="2647666"/>
            <a:ext cx="5295499" cy="4210334"/>
          </a:xfrm>
          <a:prstGeom prst="rect">
            <a:avLst/>
          </a:prstGeom>
          <a:noFill/>
        </p:spPr>
      </p:pic>
      <p:pic>
        <p:nvPicPr>
          <p:cNvPr id="6147" name="Picture 3" descr="C:\Users\Эльмира\Desktop\н косте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288" y="0"/>
            <a:ext cx="6623712" cy="3767959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0" y="0"/>
            <a:ext cx="5581934" cy="252483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СОШ с.Новый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Костек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400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мест 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433 349 910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руб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8" name="Picture 4" descr="C:\Users\Эльмира\Desktop\н костек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993" y="3468413"/>
            <a:ext cx="6611007" cy="3389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1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Открытие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Муцалаульской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СОШ после капремонта.</a:t>
            </a:r>
            <a:endParaRPr lang="ru-RU" dirty="0"/>
          </a:p>
        </p:txBody>
      </p:sp>
      <p:pic>
        <p:nvPicPr>
          <p:cNvPr id="7170" name="Picture 2" descr="C:\Users\Эльмира\Desktop\муцалау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7" y="2049517"/>
            <a:ext cx="6195849" cy="4808482"/>
          </a:xfrm>
          <a:prstGeom prst="rect">
            <a:avLst/>
          </a:prstGeom>
          <a:noFill/>
        </p:spPr>
      </p:pic>
      <p:pic>
        <p:nvPicPr>
          <p:cNvPr id="7171" name="Picture 3" descr="C:\Users\Эльмира\Desktop\муцалау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8096" y="2128345"/>
            <a:ext cx="5743904" cy="4729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9273" y="1201004"/>
            <a:ext cx="7964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итогам показателей оценки эффективности деятельности органов местного самоуправления району в последние годы неоднократно присуждались призовые места. Все мероприятия, реализованные администрацией района, позитивно оценили и жители района. Муниципальному району присуждались призовые места и гранты среди муниципалитетов районов и городов равнинных зон РД за достигнутые наилучшие показатели по результатам комплексной оценки эффективности социально-экономического развития за 2015, 2016,2017,2018,2019,2020,2021 годы.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140" y="0"/>
            <a:ext cx="7622229" cy="6734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МУНИЦИПАЛЬНОГО ОБРАЗОВАНИЯ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76636" y="2816332"/>
            <a:ext cx="50305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1" y="2486120"/>
            <a:ext cx="1024392" cy="15609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508" y="4060744"/>
            <a:ext cx="2757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2021 год</a:t>
            </a:r>
            <a:endParaRPr lang="ru-RU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социально-экономическим показателям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муниципалитетов районов и городов равниной зоны Республики Дагестан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23652" y="5635963"/>
            <a:ext cx="396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5589702"/>
            <a:ext cx="739446" cy="739446"/>
          </a:xfrm>
        </p:spPr>
      </p:pic>
      <p:sp>
        <p:nvSpPr>
          <p:cNvPr id="6" name="Овальная выноска 5"/>
          <p:cNvSpPr/>
          <p:nvPr/>
        </p:nvSpPr>
        <p:spPr>
          <a:xfrm>
            <a:off x="1976960" y="45355"/>
            <a:ext cx="4267200" cy="24384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инвестора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09304" y="3062510"/>
            <a:ext cx="3063740" cy="193621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условия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94706" y="3062511"/>
            <a:ext cx="3351122" cy="20010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ооперация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67490" y="3072599"/>
            <a:ext cx="3279777" cy="198083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Переговоры, встречи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выезды,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Адм. процедуры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азрешения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5933" y="5697815"/>
            <a:ext cx="3094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ПОРТАЛ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73" y="5401583"/>
            <a:ext cx="2434235" cy="977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2" y="5531312"/>
            <a:ext cx="797836" cy="7978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9533" y="5697815"/>
            <a:ext cx="2759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«ХАСАВЮРТОВСКИЙ РАЙОН»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90" y="969482"/>
            <a:ext cx="2040831" cy="135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28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632" y="2778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ОРГАНОВ МЕСТНОГО САМОУПРАВЛЕНИЯ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2" y="1430808"/>
            <a:ext cx="1663829" cy="1109219"/>
          </a:xfrm>
        </p:spPr>
      </p:pic>
      <p:sp>
        <p:nvSpPr>
          <p:cNvPr id="5" name="TextBox 4"/>
          <p:cNvSpPr txBox="1"/>
          <p:nvPr/>
        </p:nvSpPr>
        <p:spPr>
          <a:xfrm>
            <a:off x="2186311" y="1582459"/>
            <a:ext cx="1972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Багаутдин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Гаджимурадович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МО «Хасавюртовский район».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285" y="3057143"/>
            <a:ext cx="1692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Шаипов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Исмаил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Латипович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1" y="4671446"/>
            <a:ext cx="1742689" cy="1161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0650" y="4671446"/>
            <a:ext cx="164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Бакиев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Имампаша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Кучукович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    МО «Хасавюртовский район»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64" y="1271451"/>
            <a:ext cx="1902864" cy="1268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2931" y="1359709"/>
            <a:ext cx="1687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Муртазалиев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Нурула</a:t>
            </a:r>
            <a:r>
              <a:rPr lang="ru-RU" sz="1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Гасанович</a:t>
            </a:r>
            <a:endParaRPr lang="ru-RU" sz="1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   МО «Хасавюртовский район»</a:t>
            </a:r>
            <a:endParaRPr lang="ru-RU" sz="1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1828" y="3057143"/>
            <a:ext cx="176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Алиханов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Джанболат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Атаевич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делами администрации  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72" y="1327443"/>
            <a:ext cx="1847306" cy="10375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31978" y="1177062"/>
            <a:ext cx="1989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Алисултанова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Зухра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Джумадиловна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управления экономики, инвестиции и развития малого предпринимательства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674" y="4756883"/>
            <a:ext cx="1831164" cy="12207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54519" y="4674774"/>
            <a:ext cx="198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Ахмедова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Маржанат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Запировна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отдела по обращениям граждан и делопроизводства администрации 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1" y="2962772"/>
            <a:ext cx="1690551" cy="13890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83581" y="2925918"/>
            <a:ext cx="1937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Дженнет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Камалдиновна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имущественных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1828" y="4614813"/>
            <a:ext cx="18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Мамаева Диана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Сапиюллаевна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МО «Хасавюртовский район»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Эльмира\Desktop\DSC090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052" y="2863516"/>
            <a:ext cx="1876927" cy="1515979"/>
          </a:xfrm>
          <a:prstGeom prst="rect">
            <a:avLst/>
          </a:prstGeom>
          <a:noFill/>
        </p:spPr>
      </p:pic>
      <p:pic>
        <p:nvPicPr>
          <p:cNvPr id="2052" name="Picture 4" descr="C:\Users\Эльмира\Desktop\59a5aa1b848d629dc153d3ee4be17af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797" y="2988860"/>
            <a:ext cx="1610436" cy="1160059"/>
          </a:xfrm>
          <a:prstGeom prst="rect">
            <a:avLst/>
          </a:prstGeom>
          <a:noFill/>
        </p:spPr>
      </p:pic>
      <p:pic>
        <p:nvPicPr>
          <p:cNvPr id="2053" name="Picture 5" descr="C:\Users\Эльмира\Desktop\281d7686aec84cb7841cfa7442d6ff8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71749" y="4612943"/>
            <a:ext cx="1651379" cy="1201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6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9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ГЛАВЫ ХАСАВЮРТОВСКОГО РАЙОНА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948" y="5049672"/>
            <a:ext cx="31437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АЛИБЕКОВ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АРСЛАНБЕК</a:t>
            </a:r>
            <a:r>
              <a:rPr lang="ru-RU" sz="1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АБДУЛМАЖИДОВИЧ</a:t>
            </a:r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МО «Хасавюртовский район»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4250" y="1097280"/>
            <a:ext cx="72629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имени администрации МО «Хасавюртовский район» приветствую Вас на страницах Инвестиционного портала муниципального образования «Хасавюртовский район».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Вашему вниманию представлен «Инвестиционный паспорт муниципального образования   Хасавюртовский район».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Инвестиционный паспорт разработан для информационной поддержки предпринимателей, потенциальных инвесторов и местных предприятий, планирующих реализацию инвестиционных проектов, содержит основную информацию о районе, отражая конкурентные преимущества и демонстрируя инвестиционные возможности.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Администрация района готова поддержать любую предпринимательскую инициативу и  рассмотреть Ваши предложения по использованию свободных производственных площадей и земельных участков для организации новых производств, и объектов социально-культурной сферы.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благоприятного инвестиционного климата для потенциальных инвесторов района было и остается одним из приоритетных направлений деятельности администрации района.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цель нашего сотрудничества – развитие экономики района, создание дополнительных рабочих мест, улучшение благоприятных условий для проживания и качества жизни населения.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заинтересованы в привлечении инвестиций и готовы оказать всяческое содействие повышению экономической активности в муниципальном образовании. Эта важная и ответственная работа, от которой во многом зависит обеспечение социальной стабильности и экономическое развитие муниципального района.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готовы и открыты для новых проектов в различных сферах деятельности и постараемся сделать все возможное и невозможное, для того чтобы Вам было выгодно и комфортно работать и развивать свой бизнес на нашей территории. 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Эльмира\Desktop\гла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7" y="423081"/>
            <a:ext cx="4244451" cy="4476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34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47" y="1132114"/>
            <a:ext cx="5459250" cy="534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ОБРАЗОВАНИИ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" y="1325903"/>
            <a:ext cx="1134745" cy="110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05572" y="1341952"/>
            <a:ext cx="1721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РАЙОНА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142 385 га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" y="3121635"/>
            <a:ext cx="1325821" cy="909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1559614" y="3130345"/>
            <a:ext cx="14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171 336 тыс. человек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9" y="4543289"/>
            <a:ext cx="1384325" cy="1384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30363" y="4903349"/>
            <a:ext cx="1865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 МУНИЦИПАЛЬНЫХ ОБРАЗОВАНИЙ </a:t>
            </a:r>
          </a:p>
          <a:p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56- НАСЕЛЕННЫХ ПУНКТОВ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5595" y="6403367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ЦЕНТР: г. ХАСАВЮРТ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3" y="1789927"/>
            <a:ext cx="939988" cy="939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33" y="3275494"/>
            <a:ext cx="920840" cy="984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214267" y="1090509"/>
            <a:ext cx="1143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77673" y="3527153"/>
            <a:ext cx="1905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км.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ЖЕЛЕЗНОДОРОЖНАЯ ЛИНИЯ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Махачкала-Ростов 30 км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Сулак-Астрахань 21 км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1532" y="1841580"/>
            <a:ext cx="176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339,3 км. АВТОМОБИЛЬНЫХ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17" y="1358944"/>
            <a:ext cx="6234225" cy="3221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 территориальная структура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«Хасавюртовский район»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1276984"/>
            <a:ext cx="5991497" cy="5097689"/>
          </a:xfrm>
        </p:spPr>
        <p:txBody>
          <a:bodyPr numCol="3">
            <a:noAutofit/>
          </a:bodyPr>
          <a:lstStyle/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Аджимажагатюрт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Адильотарский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Акбулатюрт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4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село 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Аксай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Байрамаульский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Бамматюрт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Боташюрт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Батаюртовский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Борагангечув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10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Дзержинское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11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Казмааульский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12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Кандаураул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13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Карланюртовский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14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Кокрекский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15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Костекский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16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Куруш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17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«Могилевский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18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Моксоб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19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село 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Муцалаул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20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Новый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Костек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21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Сельсовет 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Новосельский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22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Новосаситли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 23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Нурадилово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24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«Октябрьский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25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Османюртовский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26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«Покровский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27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село Садовое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28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0"/>
              </a:rPr>
              <a:t>село Сивух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29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село Советское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30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село Солнечное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31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Сулевкент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32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Сельсовет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«</a:t>
            </a:r>
            <a:r>
              <a:rPr 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Темираульский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4"/>
              </a:rPr>
              <a:t>»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33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5"/>
              </a:rPr>
              <a:t>Теречное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34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6"/>
              </a:rPr>
              <a:t>Тукита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35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7"/>
              </a:rPr>
              <a:t>Тотурбийкала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36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/>
              </a:rPr>
              <a:t>Хамавюрт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37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9"/>
              </a:rPr>
              <a:t>Цияб-Ичичали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38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0"/>
              </a:rPr>
              <a:t>Чагаротар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39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1"/>
              </a:rPr>
              <a:t>Шагада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40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2"/>
              </a:rPr>
              <a:t>Эндирей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41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село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3"/>
              </a:rPr>
              <a:t>Новогагатли</a:t>
            </a: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42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село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4"/>
              </a:rPr>
              <a:t>Первомайское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2388" y="4754415"/>
            <a:ext cx="47382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</a:t>
            </a:r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 «Хасавюртовский район» образовано в 1929 году. Район расположен в равнинной части республики и граничит на севере с МО «Бабаюртовский район», на юге с МО «Казбековский район» и МО «Новолакский район», на востоке с МО «Кизилюртовский район» и на западе с Чеченской Республикой.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19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985" y="31874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СОЦИАЛЬНО-ЭКОНОМИЧЕСКОГО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03" y="1394119"/>
            <a:ext cx="584654" cy="58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8178" y="1529200"/>
            <a:ext cx="1632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ЖИЛИЩНЫЙ ФОНД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2 942,0 тыс. кв. м.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91" y="2320546"/>
            <a:ext cx="651495" cy="42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82535" y="2320546"/>
            <a:ext cx="434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СРЕДНЯЯ ЗАРАБОТНАЯ ПЛАТА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27 583 руб. 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94" y="1359670"/>
            <a:ext cx="619103" cy="619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371518" y="1517108"/>
            <a:ext cx="22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18, 1 %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0402"/>
              </p:ext>
            </p:extLst>
          </p:nvPr>
        </p:nvGraphicFramePr>
        <p:xfrm>
          <a:off x="1902703" y="3012772"/>
          <a:ext cx="7763496" cy="35605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61884"/>
                <a:gridCol w="1474081"/>
                <a:gridCol w="1427531"/>
              </a:tblGrid>
              <a:tr h="701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(по промышленным видам деятельности)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60 200,0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Продукция сельского хозяйства,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353, 7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Общая площадь пашни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59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376,0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Площадь закладки многолетних насаждений,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448 100,1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Объем выполненных работ по виду деятельности "строительство"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3 965 819,0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7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Ввод в действие жилых домов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5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розничной торговли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753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 405,0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Оборот субъектов малого и среднего предпринимательства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978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3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Налоговые и неналоговые доходы бюджета муниципального района (городского округа)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тыс. руб.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430,2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Среднемесячная номинальная начисленная заработная плата: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583,0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Число вновь созданных рабочих мест,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121920"/>
            <a:ext cx="11034349" cy="93181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за счет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источников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(тыс. руб.).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66771"/>
              </p:ext>
            </p:extLst>
          </p:nvPr>
        </p:nvGraphicFramePr>
        <p:xfrm>
          <a:off x="644434" y="1541418"/>
          <a:ext cx="5947954" cy="20736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19756"/>
                <a:gridCol w="1254666"/>
                <a:gridCol w="1454332"/>
                <a:gridCol w="1219200"/>
              </a:tblGrid>
              <a:tr h="1604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Капитал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 крупным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 средним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предприятиям </a:t>
                      </a:r>
                      <a:r>
                        <a:rPr lang="ru-RU" sz="1200" baseline="30000" dirty="0">
                          <a:effectLst/>
                        </a:rPr>
                        <a:t>2)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24180" algn="l"/>
                        </a:tabLs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находящиеся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 территории МО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0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Хасавюртовский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r>
                        <a:rPr lang="ru-RU" sz="1200" baseline="0" dirty="0" smtClean="0">
                          <a:effectLst/>
                        </a:rPr>
                        <a:t> 597 500,0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140130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597 500,0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16176"/>
              </p:ext>
            </p:extLst>
          </p:nvPr>
        </p:nvGraphicFramePr>
        <p:xfrm>
          <a:off x="652970" y="3631474"/>
          <a:ext cx="5956833" cy="225996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11852"/>
                <a:gridCol w="1267980"/>
                <a:gridCol w="1448702"/>
                <a:gridCol w="1228299"/>
              </a:tblGrid>
              <a:tr h="1968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7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 малым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предприятиям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(без учета микро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предприятий)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 субъекты малого предпринимательства (индивидуальные предприниматели, КФХ)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 них: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направленных на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индивидуальное жилищное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строительство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Хасавюртовский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3128600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3102500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50029" y="1445623"/>
            <a:ext cx="4797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Инвестиционная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муниципальном районе осуществляется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 федеральных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актов, 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 органов местного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самоуправлении.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Среди инвестиционных интересов района, наряду с развитием сельскохозяйственной отрасли, внедрением инновационных технологий  важную роль играет развитие малого предпринимательства, оно является одной из стратегических задач администрации муниципального района.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 своей стороны, мы готовы и будем поддерживать предпринимателей, заинтересованных в развитии, как своего бизнеса, так  и участвующих в реализации значимых для района проектов и приоритетных направлений. создан и утвержден состав Совета по улучшению инвестиционного климата, поддержке инвестиционных проектов и экспертному отбору стратегических проектов при главе муниципального образования, решением Собрания депутатов муниципального района утверждено положение «О налоговых льготах по местным налогам юридическим лицам и предпринимателям, осуществляющим инвестиционную деятельность на территории муниципального района».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3175" y="34370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РЕСУРСЫ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3521" t="27562" r="59902" b="49234"/>
          <a:stretch/>
        </p:blipFill>
        <p:spPr>
          <a:xfrm>
            <a:off x="3963223" y="2765638"/>
            <a:ext cx="978900" cy="1028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2" t="18382" r="43109" b="62266"/>
          <a:stretch/>
        </p:blipFill>
        <p:spPr bwMode="auto">
          <a:xfrm>
            <a:off x="5632220" y="1709430"/>
            <a:ext cx="1066799" cy="1014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5" t="29720" r="26252" b="49364"/>
          <a:stretch/>
        </p:blipFill>
        <p:spPr bwMode="auto">
          <a:xfrm>
            <a:off x="7573254" y="2851267"/>
            <a:ext cx="927426" cy="942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52980" r="63781" b="26495"/>
          <a:stretch/>
        </p:blipFill>
        <p:spPr bwMode="auto">
          <a:xfrm>
            <a:off x="4076051" y="4354144"/>
            <a:ext cx="949235" cy="998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 t="73311" r="53224" b="5773"/>
          <a:stretch/>
        </p:blipFill>
        <p:spPr bwMode="auto">
          <a:xfrm>
            <a:off x="5793395" y="5268048"/>
            <a:ext cx="1005839" cy="988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s://www.admsr.ru/invest/images/passport/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0" t="71550" r="34606" b="6166"/>
          <a:stretch/>
        </p:blipFill>
        <p:spPr bwMode="auto">
          <a:xfrm>
            <a:off x="7540617" y="4417387"/>
            <a:ext cx="992700" cy="927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29496" y="3672848"/>
            <a:ext cx="21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142358 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3317" y="2531525"/>
            <a:ext cx="1640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ромышленности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3317" y="4849842"/>
            <a:ext cx="1846310" cy="73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природоохранного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назначения 36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619" y="1586906"/>
            <a:ext cx="1602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лесного фонда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14562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5291" y="2462369"/>
            <a:ext cx="132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фонд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37788" y="4313354"/>
            <a:ext cx="1351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унктов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7032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7178" y="6160750"/>
            <a:ext cx="212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емли 91279 га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5474" y="431434"/>
            <a:ext cx="6281110" cy="12808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9168" t="15442" r="14052" b="62661"/>
          <a:stretch/>
        </p:blipFill>
        <p:spPr>
          <a:xfrm>
            <a:off x="9067986" y="1739803"/>
            <a:ext cx="902690" cy="884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2162" t="17806" r="68772" b="63826"/>
          <a:stretch/>
        </p:blipFill>
        <p:spPr>
          <a:xfrm>
            <a:off x="1972045" y="1668274"/>
            <a:ext cx="1215170" cy="878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31092" y="1342992"/>
            <a:ext cx="190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4375" y="2623882"/>
            <a:ext cx="181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12475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КРЕСТЬЯНСКО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ФЕРМЕРСКИХ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1816" y="2716214"/>
            <a:ext cx="127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45 165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ПОДСОБНЫХ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1" y="3756554"/>
            <a:ext cx="3053959" cy="223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09" y="1998920"/>
            <a:ext cx="1143610" cy="96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67" y="3274329"/>
            <a:ext cx="1167851" cy="77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6175" y="4269257"/>
            <a:ext cx="1052819" cy="68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88" y="4269257"/>
            <a:ext cx="686370" cy="68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349370" y="2231487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54 170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5012" y="3250372"/>
            <a:ext cx="158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ЯЙЦА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54 418 ТЫС. ШТУК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77" y="4545369"/>
            <a:ext cx="559279" cy="55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6521511" y="4269257"/>
            <a:ext cx="110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28 126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815" y="6057127"/>
            <a:ext cx="2084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«БАТЫР-БРОЙЛЕР»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85" y="5409013"/>
            <a:ext cx="941614" cy="89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618674" y="5626231"/>
            <a:ext cx="83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ТОНН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4916" y="4189320"/>
            <a:ext cx="238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6 9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440535" y="5210732"/>
            <a:ext cx="244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ПРОИЗВОСТВЕННЫЙ КООПЕРАТИВ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158" y="47318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060704"/>
              </p:ext>
            </p:extLst>
          </p:nvPr>
        </p:nvGraphicFramePr>
        <p:xfrm>
          <a:off x="648066" y="1776158"/>
          <a:ext cx="5847619" cy="365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231231102"/>
              </p:ext>
            </p:extLst>
          </p:nvPr>
        </p:nvGraphicFramePr>
        <p:xfrm>
          <a:off x="6325325" y="2914227"/>
          <a:ext cx="5335451" cy="327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6433</TotalTime>
  <Words>1136</Words>
  <Application>Microsoft Office PowerPoint</Application>
  <PresentationFormat>Широкоэкранный</PresentationFormat>
  <Paragraphs>280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ИНВЕСТИЦИОННЫЙ ПАСПОРТ</vt:lpstr>
      <vt:lpstr>ПРИВЕТСТВИЕ ГЛАВЫ ХАСАВЮРТОВСКОГО РАЙОНА</vt:lpstr>
      <vt:lpstr>ОБЩАЯ ИНФОРМАЦИЯ О  МУНИЦИПАЛЬНОМ ОБРАЗОВАНИИ</vt:lpstr>
      <vt:lpstr>Административно- территориальная структура  МО «Хасавюртовский район»</vt:lpstr>
      <vt:lpstr>ПАРАМЕТРЫ СОЦИАЛЬНО-ЭКОНОМИЧЕСКОГО  РАЗВИТИЯ МУНИЦИПАЛЬНОГО ОБРАЗОВАНИЯ</vt:lpstr>
      <vt:lpstr>Инвестиции в основной капитал за счет всех источников финансирования за 2023 год (тыс. руб.). </vt:lpstr>
      <vt:lpstr>ЗЕМЕЛЬНЫЕ РЕСУРСЫ  МУНИЦИПАЛЬНОГО ОБРАЗОВАНИЯ</vt:lpstr>
      <vt:lpstr>АГРОПРОМЫШЛЕННЫЙ КОМПЛЕКС </vt:lpstr>
      <vt:lpstr>ПРЕДПРИНИМАТЕЛЬСТВО</vt:lpstr>
      <vt:lpstr>Реестр инвестиционных проектов </vt:lpstr>
      <vt:lpstr>Презентация PowerPoint</vt:lpstr>
      <vt:lpstr>Презентация PowerPoint</vt:lpstr>
      <vt:lpstr>Открытие новой участковой больницы на 15 коек и 50 посещений с.Нурадилово.</vt:lpstr>
      <vt:lpstr> </vt:lpstr>
      <vt:lpstr>Открытие Муцалаульской СОШ после капремонта.</vt:lpstr>
      <vt:lpstr>                    ДОСТИЖЕНИЯ МУНИЦИПАЛЬНОГО ОБРАЗОВАНИЯ</vt:lpstr>
      <vt:lpstr>Презентация PowerPoint</vt:lpstr>
      <vt:lpstr>КОНТАКТНАЯ ИНФОРМАЦИЯ ОРГАНОВ МЕСТНОГО САМОУПРАВЛЕНИЯ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</dc:title>
  <dc:creator>Muslim</dc:creator>
  <cp:lastModifiedBy>1</cp:lastModifiedBy>
  <cp:revision>125</cp:revision>
  <cp:lastPrinted>2021-04-30T10:22:58Z</cp:lastPrinted>
  <dcterms:created xsi:type="dcterms:W3CDTF">2021-04-26T07:21:12Z</dcterms:created>
  <dcterms:modified xsi:type="dcterms:W3CDTF">2024-02-05T10:22:25Z</dcterms:modified>
</cp:coreProperties>
</file>