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12192000" cy="6858000"/>
  <p:embeddedFontLst>
    <p:embeddedFont>
      <p:font typeface="Calibri" panose="020F0502020204030204" pitchFamily="34" charset="0"/>
      <p:regular r:id="rId8"/>
      <p:bold r:id="rId9"/>
      <p:italic r:id="rId10"/>
      <p:boldItalic r:id="rId11"/>
    </p:embeddedFont>
    <p:embeddedFont>
      <p:font typeface="Arial Black" panose="020B0A04020102020204" pitchFamily="34" charset="0"/>
      <p:bold r:id="rId12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92" y="10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Title</a:t>
            </a:r>
            <a:endParaRPr lang="en-US"/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Text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sbp.nspk.ru/business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bp.nspk.ru/banks/#agen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157020" y="4101950"/>
            <a:ext cx="4038136" cy="15901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3139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800" b="1" dirty="0" smtClean="0">
                <a:solidFill>
                  <a:srgbClr val="FFFFFF"/>
                </a:solidFill>
                <a:latin typeface="Arial"/>
                <a:cs typeface="Arial"/>
              </a:rPr>
              <a:t>СИСТЕМА БЫСТРЫХ ПЛАТЕЖЕЙ </a:t>
            </a:r>
          </a:p>
          <a:p>
            <a:pPr marL="0" marR="0">
              <a:lnSpc>
                <a:spcPts val="3139"/>
              </a:lnSpc>
              <a:spcBef>
                <a:spcPts val="0"/>
              </a:spcBef>
              <a:spcAft>
                <a:spcPts val="0"/>
              </a:spcAft>
            </a:pPr>
            <a:endParaRPr lang="ru-RU" sz="2800" b="1" dirty="0" smtClean="0">
              <a:solidFill>
                <a:srgbClr val="FFFFFF"/>
              </a:solidFill>
              <a:latin typeface="Arial"/>
              <a:cs typeface="Arial"/>
            </a:endParaRPr>
          </a:p>
          <a:p>
            <a:pPr marL="0" marR="0">
              <a:lnSpc>
                <a:spcPts val="3139"/>
              </a:lnSpc>
              <a:spcBef>
                <a:spcPts val="0"/>
              </a:spcBef>
              <a:spcAft>
                <a:spcPts val="0"/>
              </a:spcAft>
            </a:pPr>
            <a:r>
              <a:rPr sz="2800" b="1" dirty="0" smtClean="0">
                <a:solidFill>
                  <a:srgbClr val="FFFFFF"/>
                </a:solidFill>
                <a:latin typeface="Arial"/>
                <a:cs typeface="Arial"/>
              </a:rPr>
              <a:t>ВЫГОДНО</a:t>
            </a:r>
            <a:r>
              <a:rPr sz="2800" b="1" spc="102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FFFF"/>
                </a:solidFill>
                <a:latin typeface="Arial"/>
                <a:cs typeface="Arial"/>
              </a:rPr>
              <a:t>И</a:t>
            </a:r>
            <a:r>
              <a:rPr sz="2800" b="1" spc="37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FFFFFF"/>
                </a:solidFill>
                <a:latin typeface="Arial"/>
                <a:cs typeface="Arial"/>
              </a:rPr>
              <a:t>УДОБНО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57020" y="6200893"/>
            <a:ext cx="865551" cy="2938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13"/>
              </a:lnSpc>
              <a:spcBef>
                <a:spcPts val="0"/>
              </a:spcBef>
              <a:spcAft>
                <a:spcPts val="0"/>
              </a:spcAft>
            </a:pPr>
            <a:r>
              <a:rPr sz="1800" spc="31" dirty="0">
                <a:solidFill>
                  <a:srgbClr val="FFFFFF"/>
                </a:solidFill>
                <a:latin typeface="Arial"/>
                <a:cs typeface="Arial"/>
              </a:rPr>
              <a:t>2022</a:t>
            </a:r>
            <a:r>
              <a:rPr sz="1800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800" spc="-20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800" dirty="0">
                <a:solidFill>
                  <a:srgbClr val="FFFFFF"/>
                </a:solidFill>
                <a:latin typeface="Arial"/>
                <a:cs typeface="Arial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742688" y="430678"/>
            <a:ext cx="3120811" cy="378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83"/>
              </a:lnSpc>
              <a:spcBef>
                <a:spcPts val="0"/>
              </a:spcBef>
              <a:spcAft>
                <a:spcPts val="0"/>
              </a:spcAft>
            </a:pPr>
            <a:r>
              <a:rPr sz="2400" b="1" spc="-15" dirty="0">
                <a:solidFill>
                  <a:srgbClr val="1D1346"/>
                </a:solidFill>
                <a:latin typeface="Arial"/>
                <a:cs typeface="Arial"/>
              </a:rPr>
              <a:t>Зачем</a:t>
            </a: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 СБП бизнесу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647931" y="485434"/>
            <a:ext cx="26597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888A8D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85748" y="1955100"/>
            <a:ext cx="9897623" cy="607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480"/>
              </a:lnSpc>
              <a:spcBef>
                <a:spcPts val="0"/>
              </a:spcBef>
              <a:spcAft>
                <a:spcPts val="0"/>
              </a:spcAft>
            </a:pPr>
            <a:r>
              <a:rPr sz="4000" b="1" dirty="0">
                <a:solidFill>
                  <a:srgbClr val="007C37"/>
                </a:solidFill>
                <a:latin typeface="Arial"/>
                <a:cs typeface="Arial"/>
              </a:rPr>
              <a:t>ВЫГОДНО</a:t>
            </a:r>
            <a:r>
              <a:rPr sz="4000" b="1" spc="6766" dirty="0">
                <a:solidFill>
                  <a:srgbClr val="007C37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95D4"/>
                </a:solidFill>
                <a:latin typeface="Arial"/>
                <a:cs typeface="Arial"/>
              </a:rPr>
              <a:t>ДОСТУПНО</a:t>
            </a:r>
            <a:r>
              <a:rPr sz="4000" b="1" spc="6350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4000" b="1" spc="-25" dirty="0">
                <a:solidFill>
                  <a:srgbClr val="954B97"/>
                </a:solidFill>
                <a:latin typeface="Arial"/>
                <a:cs typeface="Arial"/>
              </a:rPr>
              <a:t>БЫСТРО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50619" y="3717457"/>
            <a:ext cx="1974932" cy="7543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7C37"/>
                </a:solidFill>
                <a:latin typeface="Arial"/>
                <a:cs typeface="Arial"/>
              </a:rPr>
              <a:t>•</a:t>
            </a:r>
            <a:r>
              <a:rPr sz="1600" spc="363" dirty="0">
                <a:solidFill>
                  <a:srgbClr val="007C37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в 2,5-3 раза</a:t>
            </a:r>
            <a:r>
              <a:rPr sz="1600" spc="1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ниже</a:t>
            </a:r>
          </a:p>
          <a:p>
            <a:pPr marL="173736" marR="0">
              <a:lnSpc>
                <a:spcPts val="1796"/>
              </a:lnSpc>
              <a:spcBef>
                <a:spcPts val="126"/>
              </a:spcBef>
              <a:spcAft>
                <a:spcPts val="0"/>
              </a:spcAft>
            </a:pP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эквайринговых</a:t>
            </a:r>
          </a:p>
          <a:p>
            <a:pPr marL="173736" marR="0">
              <a:lnSpc>
                <a:spcPts val="1796"/>
              </a:lnSpc>
              <a:spcBef>
                <a:spcPts val="123"/>
              </a:spcBef>
              <a:spcAft>
                <a:spcPts val="0"/>
              </a:spcAft>
            </a:pP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комиссий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4784090" y="3737628"/>
            <a:ext cx="2893076" cy="5106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9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95D4"/>
                </a:solidFill>
                <a:latin typeface="Arial"/>
                <a:cs typeface="Arial"/>
              </a:rPr>
              <a:t>•</a:t>
            </a:r>
            <a:r>
              <a:rPr sz="1600" spc="363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списание</a:t>
            </a:r>
            <a:r>
              <a:rPr sz="1600" spc="-1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spc="38" dirty="0">
                <a:solidFill>
                  <a:srgbClr val="1D1346"/>
                </a:solidFill>
                <a:latin typeface="Arial"/>
                <a:cs typeface="Arial"/>
              </a:rPr>
              <a:t>со</a:t>
            </a:r>
            <a:r>
              <a:rPr sz="1600" spc="-54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spc="-12" dirty="0">
                <a:solidFill>
                  <a:srgbClr val="1D1346"/>
                </a:solidFill>
                <a:latin typeface="Arial"/>
                <a:cs typeface="Arial"/>
              </a:rPr>
              <a:t>счетов</a:t>
            </a:r>
            <a:r>
              <a:rPr sz="1600" spc="-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разных</a:t>
            </a:r>
          </a:p>
          <a:p>
            <a:pPr marL="173735" marR="0">
              <a:lnSpc>
                <a:spcPts val="1796"/>
              </a:lnSpc>
              <a:spcBef>
                <a:spcPts val="125"/>
              </a:spcBef>
              <a:spcAft>
                <a:spcPts val="0"/>
              </a:spcAft>
            </a:pP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банков</a:t>
            </a:r>
            <a:r>
              <a:rPr sz="1600" spc="37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–</a:t>
            </a:r>
            <a:r>
              <a:rPr sz="1600" spc="-14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участников СБП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677020" y="3742222"/>
            <a:ext cx="2088469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54B97"/>
                </a:solidFill>
                <a:latin typeface="Arial"/>
                <a:cs typeface="Arial"/>
              </a:rPr>
              <a:t>•</a:t>
            </a:r>
            <a:r>
              <a:rPr sz="1600" spc="363" dirty="0">
                <a:solidFill>
                  <a:srgbClr val="954B97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on-line</a:t>
            </a:r>
            <a:r>
              <a:rPr sz="1600" spc="-12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зачисление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677020" y="4291116"/>
            <a:ext cx="2505854" cy="75399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54B97"/>
                </a:solidFill>
                <a:latin typeface="Arial"/>
                <a:cs typeface="Arial"/>
              </a:rPr>
              <a:t>•</a:t>
            </a:r>
            <a:r>
              <a:rPr sz="1600" spc="363" dirty="0">
                <a:solidFill>
                  <a:srgbClr val="954B97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мгновенный возврат</a:t>
            </a:r>
          </a:p>
          <a:p>
            <a:pPr marL="173735" marR="0">
              <a:lnSpc>
                <a:spcPts val="1796"/>
              </a:lnSpc>
              <a:spcBef>
                <a:spcPts val="123"/>
              </a:spcBef>
              <a:spcAft>
                <a:spcPts val="0"/>
              </a:spcAft>
            </a:pP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по</a:t>
            </a:r>
            <a:r>
              <a:rPr sz="1600" spc="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ранее</a:t>
            </a:r>
            <a:r>
              <a:rPr sz="1600" spc="-14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совершенной</a:t>
            </a:r>
          </a:p>
          <a:p>
            <a:pPr marL="173735" marR="0">
              <a:lnSpc>
                <a:spcPts val="1799"/>
              </a:lnSpc>
              <a:spcBef>
                <a:spcPts val="121"/>
              </a:spcBef>
              <a:spcAft>
                <a:spcPts val="0"/>
              </a:spcAft>
            </a:pP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покупке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4784090" y="4530362"/>
            <a:ext cx="2622546" cy="2665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9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95D4"/>
                </a:solidFill>
                <a:latin typeface="Arial"/>
                <a:cs typeface="Arial"/>
              </a:rPr>
              <a:t>•</a:t>
            </a:r>
            <a:r>
              <a:rPr sz="1600" spc="363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1600" spc="-15" dirty="0">
                <a:solidFill>
                  <a:srgbClr val="1D1346"/>
                </a:solidFill>
                <a:latin typeface="Arial"/>
                <a:cs typeface="Arial"/>
              </a:rPr>
              <a:t>может</a:t>
            </a:r>
            <a:r>
              <a:rPr sz="1600" spc="1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использоваться</a:t>
            </a:r>
            <a:r>
              <a:rPr sz="1600" spc="-6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в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50619" y="4754412"/>
            <a:ext cx="1624776" cy="5100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7C37"/>
                </a:solidFill>
                <a:latin typeface="Arial"/>
                <a:cs typeface="Arial"/>
              </a:rPr>
              <a:t>•</a:t>
            </a:r>
            <a:r>
              <a:rPr sz="1600" spc="363" dirty="0">
                <a:solidFill>
                  <a:srgbClr val="007C37"/>
                </a:solidFill>
                <a:latin typeface="Arial"/>
                <a:cs typeface="Arial"/>
              </a:rPr>
              <a:t> </a:t>
            </a:r>
            <a:r>
              <a:rPr sz="1600" spc="-28" dirty="0">
                <a:solidFill>
                  <a:srgbClr val="1D1346"/>
                </a:solidFill>
                <a:latin typeface="Arial"/>
                <a:cs typeface="Arial"/>
              </a:rPr>
              <a:t>без</a:t>
            </a:r>
            <a:r>
              <a:rPr sz="1600" spc="2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D1346"/>
                </a:solidFill>
                <a:latin typeface="Arial"/>
                <a:cs typeface="Arial"/>
              </a:rPr>
              <a:t>расходов</a:t>
            </a:r>
          </a:p>
          <a:p>
            <a:pPr marL="173736" marR="0">
              <a:lnSpc>
                <a:spcPts val="1796"/>
              </a:lnSpc>
              <a:spcBef>
                <a:spcPts val="123"/>
              </a:spcBef>
              <a:spcAft>
                <a:spcPts val="0"/>
              </a:spcAft>
            </a:pP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на внедрение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4957826" y="4774859"/>
            <a:ext cx="1959971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ТСП и </a:t>
            </a:r>
            <a:r>
              <a:rPr sz="1600" spc="10" dirty="0">
                <a:solidFill>
                  <a:srgbClr val="1D1346"/>
                </a:solidFill>
                <a:latin typeface="Arial"/>
                <a:cs typeface="Arial"/>
              </a:rPr>
              <a:t>E-commerce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496057" y="430678"/>
            <a:ext cx="7598529" cy="378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83"/>
              </a:lnSpc>
              <a:spcBef>
                <a:spcPts val="0"/>
              </a:spcBef>
              <a:spcAft>
                <a:spcPts val="0"/>
              </a:spcAft>
            </a:pPr>
            <a:r>
              <a:rPr sz="2400" b="1" spc="-14" dirty="0">
                <a:solidFill>
                  <a:srgbClr val="1D1346"/>
                </a:solidFill>
                <a:latin typeface="Arial"/>
                <a:cs typeface="Arial"/>
              </a:rPr>
              <a:t>Размер</a:t>
            </a:r>
            <a:r>
              <a:rPr sz="2400" b="1" spc="17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spc="-12" dirty="0">
                <a:solidFill>
                  <a:srgbClr val="1D1346"/>
                </a:solidFill>
                <a:latin typeface="Arial"/>
                <a:cs typeface="Arial"/>
              </a:rPr>
              <a:t>комиссии</a:t>
            </a: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 для разных сегментов</a:t>
            </a:r>
            <a:r>
              <a:rPr sz="2400" b="1" spc="1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бизнеса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647931" y="485434"/>
            <a:ext cx="26597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888A8D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569719" y="1372402"/>
            <a:ext cx="4566154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ДЛЯ</a:t>
            </a:r>
            <a:r>
              <a:rPr sz="1600" b="1" spc="-1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1D1346"/>
                </a:solidFill>
                <a:latin typeface="Arial"/>
                <a:cs typeface="Arial"/>
              </a:rPr>
              <a:t>СОЦИАЛЬНО</a:t>
            </a:r>
            <a:r>
              <a:rPr sz="1600" b="1" spc="73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spc="-17" dirty="0">
                <a:solidFill>
                  <a:srgbClr val="1D1346"/>
                </a:solidFill>
                <a:latin typeface="Arial"/>
                <a:cs typeface="Arial"/>
              </a:rPr>
              <a:t>ЗНАЧИМЫХ</a:t>
            </a:r>
            <a:r>
              <a:rPr sz="1600" b="1" spc="17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СЕГМЕНТОВ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306689" y="1384594"/>
            <a:ext cx="3304304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ДЛЯ</a:t>
            </a:r>
            <a:r>
              <a:rPr sz="1600" b="1" spc="-1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spc="-23" dirty="0">
                <a:solidFill>
                  <a:srgbClr val="1D1346"/>
                </a:solidFill>
                <a:latin typeface="Arial"/>
                <a:cs typeface="Arial"/>
              </a:rPr>
              <a:t>ОСТАЛЬНЫХ</a:t>
            </a:r>
            <a:r>
              <a:rPr sz="1600" b="1" spc="7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СЕГМЕНТОВ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286755" y="2308588"/>
            <a:ext cx="1561406" cy="449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spc="-17" dirty="0">
                <a:solidFill>
                  <a:srgbClr val="000000"/>
                </a:solidFill>
                <a:latin typeface="Arial"/>
                <a:cs typeface="Arial"/>
              </a:rPr>
              <a:t>потребительские</a:t>
            </a:r>
          </a:p>
          <a:p>
            <a:pPr marL="0" marR="0">
              <a:lnSpc>
                <a:spcPts val="1557"/>
              </a:lnSpc>
              <a:spcBef>
                <a:spcPts val="72"/>
              </a:spcBef>
              <a:spcAft>
                <a:spcPts val="0"/>
              </a:spcAft>
            </a:pPr>
            <a:r>
              <a:rPr sz="1400" spc="-14" dirty="0">
                <a:solidFill>
                  <a:srgbClr val="000000"/>
                </a:solidFill>
                <a:latin typeface="Arial"/>
                <a:cs typeface="Arial"/>
              </a:rPr>
              <a:t>товары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565402" y="2446256"/>
            <a:ext cx="538141" cy="23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Arial"/>
                <a:cs typeface="Arial"/>
              </a:rPr>
              <a:t>ЖКХ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3045586" y="2720555"/>
            <a:ext cx="1262532" cy="3207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2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56841E"/>
                </a:solidFill>
                <a:latin typeface="Arial"/>
                <a:cs typeface="Arial"/>
              </a:rPr>
              <a:t>не</a:t>
            </a:r>
            <a:r>
              <a:rPr sz="2000" b="1" spc="11" dirty="0">
                <a:solidFill>
                  <a:srgbClr val="56841E"/>
                </a:solidFill>
                <a:latin typeface="Arial"/>
                <a:cs typeface="Arial"/>
              </a:rPr>
              <a:t> </a:t>
            </a:r>
            <a:r>
              <a:rPr sz="2000" b="1" spc="-20" dirty="0">
                <a:solidFill>
                  <a:srgbClr val="56841E"/>
                </a:solidFill>
                <a:latin typeface="Arial"/>
                <a:cs typeface="Arial"/>
              </a:rPr>
              <a:t>более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27201" y="3061444"/>
            <a:ext cx="830359" cy="23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spc="-15" dirty="0">
                <a:solidFill>
                  <a:srgbClr val="000000"/>
                </a:solidFill>
                <a:latin typeface="Arial"/>
                <a:cs typeface="Arial"/>
              </a:rPr>
              <a:t>телеком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5688457" y="3061444"/>
            <a:ext cx="989361" cy="23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spc="-10" dirty="0">
                <a:solidFill>
                  <a:srgbClr val="000000"/>
                </a:solidFill>
                <a:latin typeface="Arial"/>
                <a:cs typeface="Arial"/>
              </a:rPr>
              <a:t>транспорт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2597530" y="3089151"/>
            <a:ext cx="1848121" cy="14008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730"/>
              </a:lnSpc>
              <a:spcBef>
                <a:spcPts val="0"/>
              </a:spcBef>
              <a:spcAft>
                <a:spcPts val="0"/>
              </a:spcAft>
            </a:pPr>
            <a:r>
              <a:rPr sz="9600" b="1" dirty="0">
                <a:solidFill>
                  <a:srgbClr val="56841E"/>
                </a:solidFill>
                <a:latin typeface="Arial"/>
                <a:cs typeface="Arial"/>
              </a:rPr>
              <a:t>0,4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4289425" y="3572300"/>
            <a:ext cx="762457" cy="8046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6035"/>
              </a:lnSpc>
              <a:spcBef>
                <a:spcPts val="0"/>
              </a:spcBef>
              <a:spcAft>
                <a:spcPts val="0"/>
              </a:spcAft>
            </a:pPr>
            <a:r>
              <a:rPr sz="5400" b="1" dirty="0">
                <a:solidFill>
                  <a:srgbClr val="56841E"/>
                </a:solidFill>
                <a:latin typeface="Arial"/>
                <a:cs typeface="Arial"/>
              </a:rPr>
              <a:t>%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605637" y="3857861"/>
            <a:ext cx="970112" cy="23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spc="-11" dirty="0">
                <a:solidFill>
                  <a:srgbClr val="000000"/>
                </a:solidFill>
                <a:latin typeface="Arial"/>
                <a:cs typeface="Arial"/>
              </a:rPr>
              <a:t>медицина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5702172" y="3853543"/>
            <a:ext cx="1364830" cy="9074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127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Arial"/>
                <a:cs typeface="Arial"/>
              </a:rPr>
              <a:t>самозанятые</a:t>
            </a:r>
          </a:p>
          <a:p>
            <a:pPr marL="0" marR="0">
              <a:lnSpc>
                <a:spcPts val="1555"/>
              </a:lnSpc>
              <a:spcBef>
                <a:spcPts val="3684"/>
              </a:spcBef>
              <a:spcAft>
                <a:spcPts val="0"/>
              </a:spcAft>
            </a:pPr>
            <a:r>
              <a:rPr sz="1400" spc="-15" dirty="0">
                <a:solidFill>
                  <a:srgbClr val="000000"/>
                </a:solidFill>
                <a:latin typeface="Arial"/>
                <a:cs typeface="Arial"/>
              </a:rPr>
              <a:t>образование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3118739" y="4489030"/>
            <a:ext cx="1328242" cy="6257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25"/>
              </a:lnSpc>
              <a:spcBef>
                <a:spcPts val="0"/>
              </a:spcBef>
              <a:spcAft>
                <a:spcPts val="0"/>
              </a:spcAft>
            </a:pPr>
            <a:r>
              <a:rPr sz="2000" spc="-11" dirty="0">
                <a:solidFill>
                  <a:srgbClr val="56841E"/>
                </a:solidFill>
                <a:latin typeface="Arial"/>
                <a:cs typeface="Arial"/>
              </a:rPr>
              <a:t>максимум</a:t>
            </a:r>
          </a:p>
          <a:p>
            <a:pPr marL="67055" marR="0">
              <a:lnSpc>
                <a:spcPts val="2225"/>
              </a:lnSpc>
              <a:spcBef>
                <a:spcPts val="176"/>
              </a:spcBef>
              <a:spcAft>
                <a:spcPts val="0"/>
              </a:spcAft>
            </a:pPr>
            <a:r>
              <a:rPr sz="2000" dirty="0">
                <a:solidFill>
                  <a:srgbClr val="56841E"/>
                </a:solidFill>
                <a:latin typeface="Arial"/>
                <a:cs typeface="Arial"/>
              </a:rPr>
              <a:t>1500</a:t>
            </a:r>
            <a:r>
              <a:rPr sz="2000" spc="12" dirty="0">
                <a:solidFill>
                  <a:srgbClr val="56841E"/>
                </a:solidFill>
                <a:latin typeface="Arial"/>
                <a:cs typeface="Arial"/>
              </a:rPr>
              <a:t> </a:t>
            </a:r>
            <a:r>
              <a:rPr sz="2000" spc="-23" dirty="0">
                <a:solidFill>
                  <a:srgbClr val="56841E"/>
                </a:solidFill>
                <a:latin typeface="Arial"/>
                <a:cs typeface="Arial"/>
              </a:rPr>
              <a:t>руб.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530656" y="4641832"/>
            <a:ext cx="1192041" cy="23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spc="-12" dirty="0">
                <a:solidFill>
                  <a:srgbClr val="000000"/>
                </a:solidFill>
                <a:latin typeface="Arial"/>
                <a:cs typeface="Arial"/>
              </a:rPr>
              <a:t>страхование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5314822" y="5071854"/>
            <a:ext cx="1529592" cy="4489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Arial"/>
                <a:cs typeface="Arial"/>
              </a:rPr>
              <a:t>инвестиционные</a:t>
            </a:r>
          </a:p>
          <a:p>
            <a:pPr marL="0" marR="0">
              <a:lnSpc>
                <a:spcPts val="1555"/>
              </a:lnSpc>
              <a:spcBef>
                <a:spcPts val="74"/>
              </a:spcBef>
              <a:spcAft>
                <a:spcPts val="0"/>
              </a:spcAft>
            </a:pPr>
            <a:r>
              <a:rPr sz="1400" dirty="0">
                <a:solidFill>
                  <a:srgbClr val="000000"/>
                </a:solidFill>
                <a:latin typeface="Arial"/>
                <a:cs typeface="Arial"/>
              </a:rPr>
              <a:t>фонды,</a:t>
            </a:r>
            <a:r>
              <a:rPr sz="1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1400" dirty="0">
                <a:solidFill>
                  <a:srgbClr val="000000"/>
                </a:solidFill>
                <a:latin typeface="Arial"/>
                <a:cs typeface="Arial"/>
              </a:rPr>
              <a:t>УК, НПФ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461772" y="5284049"/>
            <a:ext cx="1923201" cy="2359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7"/>
              </a:lnSpc>
              <a:spcBef>
                <a:spcPts val="0"/>
              </a:spcBef>
              <a:spcAft>
                <a:spcPts val="0"/>
              </a:spcAft>
            </a:pPr>
            <a:r>
              <a:rPr sz="1400" spc="-17" dirty="0">
                <a:solidFill>
                  <a:srgbClr val="000000"/>
                </a:solidFill>
                <a:latin typeface="Arial"/>
                <a:cs typeface="Arial"/>
              </a:rPr>
              <a:t>благотворительность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1599564" y="6254943"/>
            <a:ext cx="10106873" cy="5100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З</a:t>
            </a:r>
            <a:r>
              <a:rPr sz="1600" b="1" spc="-44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spc="-72" dirty="0">
                <a:solidFill>
                  <a:srgbClr val="1D1346"/>
                </a:solidFill>
                <a:latin typeface="Arial"/>
                <a:cs typeface="Arial"/>
              </a:rPr>
              <a:t>АТРАТЫ</a:t>
            </a:r>
            <a:r>
              <a:rPr sz="1600" b="1" spc="17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spc="15" dirty="0">
                <a:solidFill>
                  <a:srgbClr val="1D1346"/>
                </a:solidFill>
                <a:latin typeface="Arial"/>
                <a:cs typeface="Arial"/>
              </a:rPr>
              <a:t>МСП</a:t>
            </a:r>
            <a:r>
              <a:rPr sz="1600" b="1" spc="-17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на</a:t>
            </a:r>
            <a:r>
              <a:rPr sz="1600" spc="-1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уплату банковской</a:t>
            </a:r>
            <a:r>
              <a:rPr sz="1600" spc="-1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комиссии за принятые с 01.07.2021</a:t>
            </a:r>
            <a:r>
              <a:rPr sz="1600" spc="-1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по</a:t>
            </a:r>
            <a:r>
              <a:rPr sz="1600" spc="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31.12.2022</a:t>
            </a:r>
            <a:r>
              <a:rPr sz="1600" spc="-1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1D1346"/>
                </a:solidFill>
                <a:latin typeface="Arial"/>
                <a:cs typeface="Arial"/>
              </a:rPr>
              <a:t>платежи</a:t>
            </a:r>
            <a:r>
              <a:rPr sz="1600" spc="1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по</a:t>
            </a:r>
            <a:r>
              <a:rPr sz="1600" spc="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СБП</a:t>
            </a:r>
          </a:p>
          <a:p>
            <a:pPr marL="0" marR="0">
              <a:lnSpc>
                <a:spcPts val="1796"/>
              </a:lnSpc>
              <a:spcBef>
                <a:spcPts val="123"/>
              </a:spcBef>
              <a:spcAft>
                <a:spcPts val="0"/>
              </a:spcAft>
            </a:pPr>
            <a:r>
              <a:rPr sz="1600" b="1" spc="-15" dirty="0">
                <a:solidFill>
                  <a:srgbClr val="1D1346"/>
                </a:solidFill>
                <a:latin typeface="Arial"/>
                <a:cs typeface="Arial"/>
              </a:rPr>
              <a:t>ВОЗМЕЩАЮТСЯ</a:t>
            </a:r>
            <a:r>
              <a:rPr sz="1600" b="1" spc="7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В ПОЛНОМ ОБЪЕМЕ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за</a:t>
            </a:r>
            <a:r>
              <a:rPr sz="1600" spc="-23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spc="-17" dirty="0">
                <a:solidFill>
                  <a:srgbClr val="1D1346"/>
                </a:solidFill>
                <a:latin typeface="Arial"/>
                <a:cs typeface="Arial"/>
              </a:rPr>
              <a:t>счет</a:t>
            </a:r>
            <a:r>
              <a:rPr sz="1600" spc="1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средств</a:t>
            </a:r>
            <a:r>
              <a:rPr sz="1600" spc="-5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1D1346"/>
                </a:solidFill>
                <a:latin typeface="Arial"/>
                <a:cs typeface="Arial"/>
              </a:rPr>
              <a:t>из</a:t>
            </a:r>
            <a:r>
              <a:rPr sz="1600" spc="2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spc="-12" dirty="0">
                <a:solidFill>
                  <a:srgbClr val="1D1346"/>
                </a:solidFill>
                <a:latin typeface="Arial"/>
                <a:cs typeface="Arial"/>
              </a:rPr>
              <a:t>бюджета</a:t>
            </a:r>
          </a:p>
        </p:txBody>
      </p:sp>
      <p:sp>
        <p:nvSpPr>
          <p:cNvPr id="21" name="object 12"/>
          <p:cNvSpPr txBox="1"/>
          <p:nvPr/>
        </p:nvSpPr>
        <p:spPr>
          <a:xfrm>
            <a:off x="9034780" y="2637825"/>
            <a:ext cx="1848121" cy="2431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u-RU" sz="2200" b="1" dirty="0" smtClean="0">
                <a:solidFill>
                  <a:srgbClr val="56841E"/>
                </a:solidFill>
                <a:latin typeface="Arial"/>
                <a:cs typeface="Arial"/>
              </a:rPr>
              <a:t>Не более</a:t>
            </a:r>
            <a:endParaRPr lang="ru-RU" sz="2200" b="1" dirty="0" smtClean="0">
              <a:solidFill>
                <a:srgbClr val="56841E"/>
              </a:solidFill>
              <a:latin typeface="Arial"/>
              <a:cs typeface="Arial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sz="9600" b="1" dirty="0" smtClean="0">
                <a:solidFill>
                  <a:srgbClr val="56841E"/>
                </a:solidFill>
                <a:latin typeface="Arial"/>
                <a:cs typeface="Arial"/>
              </a:rPr>
              <a:t>0,</a:t>
            </a:r>
            <a:r>
              <a:rPr lang="ru-RU" sz="9600" b="1" dirty="0" smtClean="0">
                <a:solidFill>
                  <a:srgbClr val="56841E"/>
                </a:solidFill>
                <a:latin typeface="Arial"/>
                <a:cs typeface="Arial"/>
              </a:rPr>
              <a:t>7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56841E"/>
                </a:solidFill>
                <a:latin typeface="Arial"/>
                <a:cs typeface="Arial"/>
              </a:rPr>
              <a:t>МАКСИМУМ 1500 РУБ</a:t>
            </a:r>
            <a:r>
              <a:rPr lang="ru-RU" sz="2200" b="1" dirty="0" smtClean="0">
                <a:solidFill>
                  <a:srgbClr val="56841E"/>
                </a:solidFill>
                <a:latin typeface="Arial"/>
                <a:cs typeface="Arial"/>
              </a:rPr>
              <a:t>.</a:t>
            </a:r>
            <a:endParaRPr sz="2200" b="1" dirty="0">
              <a:solidFill>
                <a:srgbClr val="56841E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038600" y="430678"/>
            <a:ext cx="4517457" cy="378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83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СБП набирает</a:t>
            </a:r>
            <a:r>
              <a:rPr sz="2400" b="1" spc="-1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spc="-15" dirty="0">
                <a:solidFill>
                  <a:srgbClr val="1D1346"/>
                </a:solidFill>
                <a:latin typeface="Arial"/>
                <a:cs typeface="Arial"/>
              </a:rPr>
              <a:t>популярность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647931" y="485434"/>
            <a:ext cx="26597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888A8D"/>
                </a:solidFill>
                <a:latin typeface="Arial"/>
                <a:cs typeface="Arial"/>
              </a:rPr>
              <a:t>4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19709" y="1746187"/>
            <a:ext cx="2063285" cy="293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spc="-12" dirty="0">
                <a:solidFill>
                  <a:srgbClr val="0095D4"/>
                </a:solidFill>
                <a:latin typeface="Arial"/>
                <a:cs typeface="Arial"/>
              </a:rPr>
              <a:t>Объем</a:t>
            </a:r>
            <a:r>
              <a:rPr sz="1800" b="1" spc="34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0095D4"/>
                </a:solidFill>
                <a:latin typeface="Arial"/>
                <a:cs typeface="Arial"/>
              </a:rPr>
              <a:t>платежей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4454397" y="1746187"/>
            <a:ext cx="1915008" cy="293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spc="-15" dirty="0">
                <a:solidFill>
                  <a:srgbClr val="007C37"/>
                </a:solidFill>
                <a:latin typeface="Arial"/>
                <a:cs typeface="Arial"/>
              </a:rPr>
              <a:t>Пользователей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505190" y="1746187"/>
            <a:ext cx="2020716" cy="293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sz="1800" b="1" spc="-15" dirty="0">
                <a:solidFill>
                  <a:srgbClr val="954B97"/>
                </a:solidFill>
                <a:latin typeface="Arial"/>
                <a:cs typeface="Arial"/>
              </a:rPr>
              <a:t>Количество</a:t>
            </a:r>
            <a:r>
              <a:rPr sz="1800" b="1" spc="80" dirty="0">
                <a:solidFill>
                  <a:srgbClr val="954B97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954B97"/>
                </a:solidFill>
                <a:latin typeface="Arial"/>
                <a:cs typeface="Arial"/>
              </a:rPr>
              <a:t>ТСП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419709" y="2020507"/>
            <a:ext cx="1197520" cy="293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sz="1800" spc="-10" dirty="0">
                <a:solidFill>
                  <a:srgbClr val="0095D4"/>
                </a:solidFill>
                <a:latin typeface="Arial"/>
                <a:cs typeface="Arial"/>
              </a:rPr>
              <a:t>млрд</a:t>
            </a:r>
            <a:r>
              <a:rPr sz="1800" dirty="0">
                <a:solidFill>
                  <a:srgbClr val="0095D4"/>
                </a:solidFill>
                <a:latin typeface="Arial"/>
                <a:cs typeface="Arial"/>
              </a:rPr>
              <a:t> руб.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454397" y="2020507"/>
            <a:ext cx="1068819" cy="293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007C37"/>
                </a:solidFill>
                <a:latin typeface="Arial"/>
                <a:cs typeface="Arial"/>
              </a:rPr>
              <a:t>млн</a:t>
            </a:r>
            <a:r>
              <a:rPr sz="1800" spc="-15" dirty="0">
                <a:solidFill>
                  <a:srgbClr val="007C37"/>
                </a:solidFill>
                <a:latin typeface="Arial"/>
                <a:cs typeface="Arial"/>
              </a:rPr>
              <a:t> </a:t>
            </a:r>
            <a:r>
              <a:rPr sz="1800" spc="-20" dirty="0">
                <a:solidFill>
                  <a:srgbClr val="007C37"/>
                </a:solidFill>
                <a:latin typeface="Arial"/>
                <a:cs typeface="Arial"/>
              </a:rPr>
              <a:t>чел.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505190" y="2020507"/>
            <a:ext cx="599960" cy="2934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010"/>
              </a:lnSpc>
              <a:spcBef>
                <a:spcPts val="0"/>
              </a:spcBef>
              <a:spcAft>
                <a:spcPts val="0"/>
              </a:spcAft>
            </a:pPr>
            <a:r>
              <a:rPr sz="1800" dirty="0">
                <a:solidFill>
                  <a:srgbClr val="954B97"/>
                </a:solidFill>
                <a:latin typeface="Arial"/>
                <a:cs typeface="Arial"/>
              </a:rPr>
              <a:t>тыс.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3332988" y="2611922"/>
            <a:ext cx="49312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95D4"/>
                </a:solidFill>
                <a:latin typeface="Arial"/>
                <a:cs typeface="Arial"/>
              </a:rPr>
              <a:t>129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7392669" y="2668415"/>
            <a:ext cx="379889" cy="2665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9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7C37"/>
                </a:solidFill>
                <a:latin typeface="Arial"/>
                <a:cs typeface="Arial"/>
              </a:rPr>
              <a:t>15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1368405" y="2659166"/>
            <a:ext cx="49312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954B97"/>
                </a:solidFill>
                <a:latin typeface="Arial"/>
                <a:cs typeface="Arial"/>
              </a:rPr>
              <a:t>362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326133" y="3216826"/>
            <a:ext cx="1183657" cy="6255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95D4"/>
                </a:solidFill>
                <a:latin typeface="Arial"/>
                <a:cs typeface="Arial"/>
              </a:rPr>
              <a:t>в</a:t>
            </a:r>
            <a:r>
              <a:rPr sz="1600" b="1" spc="11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95D4"/>
                </a:solidFill>
                <a:latin typeface="Arial"/>
                <a:cs typeface="Arial"/>
              </a:rPr>
              <a:t>24</a:t>
            </a:r>
            <a:r>
              <a:rPr sz="2400" b="1" spc="-164" dirty="0">
                <a:solidFill>
                  <a:srgbClr val="0095D4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0095D4"/>
                </a:solidFill>
                <a:latin typeface="Arial"/>
                <a:cs typeface="Arial"/>
              </a:rPr>
              <a:t>раза</a:t>
            </a:r>
          </a:p>
          <a:p>
            <a:pPr marL="0" marR="0">
              <a:lnSpc>
                <a:spcPts val="1796"/>
              </a:lnSpc>
              <a:spcBef>
                <a:spcPts val="147"/>
              </a:spcBef>
              <a:spcAft>
                <a:spcPts val="0"/>
              </a:spcAft>
            </a:pPr>
            <a:r>
              <a:rPr sz="1600" dirty="0">
                <a:solidFill>
                  <a:srgbClr val="0095D4"/>
                </a:solidFill>
                <a:latin typeface="Arial"/>
                <a:cs typeface="Arial"/>
              </a:rPr>
              <a:t>за</a:t>
            </a:r>
            <a:r>
              <a:rPr sz="1600" spc="-23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1600" spc="-28" dirty="0">
                <a:solidFill>
                  <a:srgbClr val="0095D4"/>
                </a:solidFill>
                <a:latin typeface="Arial"/>
                <a:cs typeface="Arial"/>
              </a:rPr>
              <a:t>год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9904476" y="3286930"/>
            <a:ext cx="829709" cy="3786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954B97"/>
                </a:solidFill>
                <a:latin typeface="Arial"/>
                <a:cs typeface="Arial"/>
              </a:rPr>
              <a:t>4</a:t>
            </a:r>
            <a:r>
              <a:rPr sz="2400" b="1" spc="-159" dirty="0">
                <a:solidFill>
                  <a:srgbClr val="954B97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954B97"/>
                </a:solidFill>
                <a:latin typeface="Arial"/>
                <a:cs typeface="Arial"/>
              </a:rPr>
              <a:t>раза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5361685" y="3350554"/>
            <a:ext cx="277940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7C37"/>
                </a:solidFill>
                <a:latin typeface="Arial"/>
                <a:cs typeface="Arial"/>
              </a:rPr>
              <a:t>в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5544565" y="3259498"/>
            <a:ext cx="891097" cy="3786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81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007C37"/>
                </a:solidFill>
                <a:latin typeface="Arial"/>
                <a:cs typeface="Arial"/>
              </a:rPr>
              <a:t>40</a:t>
            </a:r>
            <a:r>
              <a:rPr sz="2400" b="1" spc="-164" dirty="0">
                <a:solidFill>
                  <a:srgbClr val="007C37"/>
                </a:solidFill>
                <a:latin typeface="Times New Roman"/>
                <a:cs typeface="Times New Roman"/>
              </a:rPr>
              <a:t> </a:t>
            </a:r>
            <a:r>
              <a:rPr sz="1600" b="1" spc="14" dirty="0">
                <a:solidFill>
                  <a:srgbClr val="007C37"/>
                </a:solidFill>
                <a:latin typeface="Arial"/>
                <a:cs typeface="Arial"/>
              </a:rPr>
              <a:t>раз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9721595" y="3377986"/>
            <a:ext cx="277940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954B97"/>
                </a:solidFill>
                <a:latin typeface="Arial"/>
                <a:cs typeface="Arial"/>
              </a:rPr>
              <a:t>в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0895076" y="3541921"/>
            <a:ext cx="493634" cy="2665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9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54B97"/>
                </a:solidFill>
                <a:latin typeface="Arial"/>
                <a:cs typeface="Arial"/>
              </a:rPr>
              <a:t>243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5361685" y="3618778"/>
            <a:ext cx="713278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7C37"/>
                </a:solidFill>
                <a:latin typeface="Arial"/>
                <a:cs typeface="Arial"/>
              </a:rPr>
              <a:t>за</a:t>
            </a:r>
            <a:r>
              <a:rPr sz="1600" spc="-23" dirty="0">
                <a:solidFill>
                  <a:srgbClr val="007C37"/>
                </a:solidFill>
                <a:latin typeface="Arial"/>
                <a:cs typeface="Arial"/>
              </a:rPr>
              <a:t> </a:t>
            </a:r>
            <a:r>
              <a:rPr sz="1600" spc="-28" dirty="0">
                <a:solidFill>
                  <a:srgbClr val="007C37"/>
                </a:solidFill>
                <a:latin typeface="Arial"/>
                <a:cs typeface="Arial"/>
              </a:rPr>
              <a:t>год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9721595" y="3646210"/>
            <a:ext cx="713278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54B97"/>
                </a:solidFill>
                <a:latin typeface="Arial"/>
                <a:cs typeface="Arial"/>
              </a:rPr>
              <a:t>за</a:t>
            </a:r>
            <a:r>
              <a:rPr sz="1600" spc="-23" dirty="0">
                <a:solidFill>
                  <a:srgbClr val="954B97"/>
                </a:solidFill>
                <a:latin typeface="Arial"/>
                <a:cs typeface="Arial"/>
              </a:rPr>
              <a:t> </a:t>
            </a:r>
            <a:r>
              <a:rPr sz="1600" spc="-28" dirty="0">
                <a:solidFill>
                  <a:srgbClr val="954B97"/>
                </a:solidFill>
                <a:latin typeface="Arial"/>
                <a:cs typeface="Arial"/>
              </a:rPr>
              <a:t>год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2820289" y="4019314"/>
            <a:ext cx="379889" cy="2665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9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95D4"/>
                </a:solidFill>
                <a:latin typeface="Arial"/>
                <a:cs typeface="Arial"/>
              </a:rPr>
              <a:t>63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10421366" y="4031760"/>
            <a:ext cx="493634" cy="2665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9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54B97"/>
                </a:solidFill>
                <a:latin typeface="Arial"/>
                <a:cs typeface="Arial"/>
              </a:rPr>
              <a:t>177</a:t>
            </a:r>
          </a:p>
        </p:txBody>
      </p:sp>
      <p:sp>
        <p:nvSpPr>
          <p:cNvPr id="24" name="object 24"/>
          <p:cNvSpPr txBox="1"/>
          <p:nvPr/>
        </p:nvSpPr>
        <p:spPr>
          <a:xfrm>
            <a:off x="6811644" y="4315500"/>
            <a:ext cx="43649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7C37"/>
                </a:solidFill>
                <a:latin typeface="Arial"/>
                <a:cs typeface="Arial"/>
              </a:rPr>
              <a:t>6,1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9948036" y="4440468"/>
            <a:ext cx="49312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54B97"/>
                </a:solidFill>
                <a:latin typeface="Arial"/>
                <a:cs typeface="Arial"/>
              </a:rPr>
              <a:t>122</a:t>
            </a:r>
          </a:p>
        </p:txBody>
      </p:sp>
      <p:sp>
        <p:nvSpPr>
          <p:cNvPr id="26" name="object 26"/>
          <p:cNvSpPr txBox="1"/>
          <p:nvPr/>
        </p:nvSpPr>
        <p:spPr>
          <a:xfrm>
            <a:off x="2252726" y="4502041"/>
            <a:ext cx="379889" cy="2665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9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95D4"/>
                </a:solidFill>
                <a:latin typeface="Arial"/>
                <a:cs typeface="Arial"/>
              </a:rPr>
              <a:t>40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9529318" y="4677958"/>
            <a:ext cx="379550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954B97"/>
                </a:solidFill>
                <a:latin typeface="Arial"/>
                <a:cs typeface="Arial"/>
              </a:rPr>
              <a:t>90</a:t>
            </a:r>
          </a:p>
        </p:txBody>
      </p:sp>
      <p:sp>
        <p:nvSpPr>
          <p:cNvPr id="28" name="object 28"/>
          <p:cNvSpPr txBox="1"/>
          <p:nvPr/>
        </p:nvSpPr>
        <p:spPr>
          <a:xfrm>
            <a:off x="6258178" y="4715042"/>
            <a:ext cx="43649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7C37"/>
                </a:solidFill>
                <a:latin typeface="Arial"/>
                <a:cs typeface="Arial"/>
              </a:rPr>
              <a:t>3,8</a:t>
            </a:r>
          </a:p>
        </p:txBody>
      </p:sp>
      <p:sp>
        <p:nvSpPr>
          <p:cNvPr id="29" name="object 29"/>
          <p:cNvSpPr txBox="1"/>
          <p:nvPr/>
        </p:nvSpPr>
        <p:spPr>
          <a:xfrm>
            <a:off x="9055861" y="4863505"/>
            <a:ext cx="379550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54B97"/>
                </a:solidFill>
                <a:latin typeface="Arial"/>
                <a:cs typeface="Arial"/>
              </a:rPr>
              <a:t>65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8582279" y="5019334"/>
            <a:ext cx="379550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954B97"/>
                </a:solidFill>
                <a:latin typeface="Arial"/>
                <a:cs typeface="Arial"/>
              </a:rPr>
              <a:t>44</a:t>
            </a:r>
          </a:p>
        </p:txBody>
      </p:sp>
      <p:sp>
        <p:nvSpPr>
          <p:cNvPr id="31" name="object 31"/>
          <p:cNvSpPr txBox="1"/>
          <p:nvPr/>
        </p:nvSpPr>
        <p:spPr>
          <a:xfrm>
            <a:off x="1685289" y="5084590"/>
            <a:ext cx="379889" cy="2665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9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95D4"/>
                </a:solidFill>
                <a:latin typeface="Arial"/>
                <a:cs typeface="Arial"/>
              </a:rPr>
              <a:t>13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5704585" y="5173871"/>
            <a:ext cx="436711" cy="2665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9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7C37"/>
                </a:solidFill>
                <a:latin typeface="Arial"/>
                <a:cs typeface="Arial"/>
              </a:rPr>
              <a:t>1,2</a:t>
            </a:r>
          </a:p>
        </p:txBody>
      </p:sp>
      <p:sp>
        <p:nvSpPr>
          <p:cNvPr id="33" name="object 33"/>
          <p:cNvSpPr txBox="1"/>
          <p:nvPr/>
        </p:nvSpPr>
        <p:spPr>
          <a:xfrm>
            <a:off x="1175613" y="5256443"/>
            <a:ext cx="26597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95D4"/>
                </a:solidFill>
                <a:latin typeface="Arial"/>
                <a:cs typeface="Arial"/>
              </a:rPr>
              <a:t>5</a:t>
            </a:r>
          </a:p>
        </p:txBody>
      </p:sp>
      <p:sp>
        <p:nvSpPr>
          <p:cNvPr id="34" name="object 34"/>
          <p:cNvSpPr txBox="1"/>
          <p:nvPr/>
        </p:nvSpPr>
        <p:spPr>
          <a:xfrm>
            <a:off x="608076" y="5285123"/>
            <a:ext cx="266144" cy="2665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9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95D4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35" name="object 35"/>
          <p:cNvSpPr txBox="1"/>
          <p:nvPr/>
        </p:nvSpPr>
        <p:spPr>
          <a:xfrm>
            <a:off x="5151120" y="5322610"/>
            <a:ext cx="43649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007C37"/>
                </a:solidFill>
                <a:latin typeface="Arial"/>
                <a:cs typeface="Arial"/>
              </a:rPr>
              <a:t>0,4</a:t>
            </a:r>
          </a:p>
        </p:txBody>
      </p:sp>
      <p:sp>
        <p:nvSpPr>
          <p:cNvPr id="36" name="object 36"/>
          <p:cNvSpPr txBox="1"/>
          <p:nvPr/>
        </p:nvSpPr>
        <p:spPr>
          <a:xfrm>
            <a:off x="4597272" y="5349661"/>
            <a:ext cx="43649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007C37"/>
                </a:solidFill>
                <a:latin typeface="Arial"/>
                <a:cs typeface="Arial"/>
              </a:rPr>
              <a:t>0,2</a:t>
            </a:r>
          </a:p>
        </p:txBody>
      </p:sp>
      <p:sp>
        <p:nvSpPr>
          <p:cNvPr id="37" name="object 37"/>
          <p:cNvSpPr txBox="1"/>
          <p:nvPr/>
        </p:nvSpPr>
        <p:spPr>
          <a:xfrm>
            <a:off x="524255" y="5709014"/>
            <a:ext cx="428129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1 кв</a:t>
            </a:r>
          </a:p>
        </p:txBody>
      </p:sp>
      <p:sp>
        <p:nvSpPr>
          <p:cNvPr id="38" name="object 38"/>
          <p:cNvSpPr txBox="1"/>
          <p:nvPr/>
        </p:nvSpPr>
        <p:spPr>
          <a:xfrm>
            <a:off x="1091793" y="5709014"/>
            <a:ext cx="428129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2 кв</a:t>
            </a:r>
          </a:p>
        </p:txBody>
      </p:sp>
      <p:sp>
        <p:nvSpPr>
          <p:cNvPr id="39" name="object 39"/>
          <p:cNvSpPr txBox="1"/>
          <p:nvPr/>
        </p:nvSpPr>
        <p:spPr>
          <a:xfrm>
            <a:off x="1659382" y="5709014"/>
            <a:ext cx="428129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3 кв</a:t>
            </a:r>
          </a:p>
        </p:txBody>
      </p:sp>
      <p:sp>
        <p:nvSpPr>
          <p:cNvPr id="40" name="object 40"/>
          <p:cNvSpPr txBox="1"/>
          <p:nvPr/>
        </p:nvSpPr>
        <p:spPr>
          <a:xfrm>
            <a:off x="2226817" y="5709014"/>
            <a:ext cx="428129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4 кв</a:t>
            </a:r>
          </a:p>
        </p:txBody>
      </p:sp>
      <p:sp>
        <p:nvSpPr>
          <p:cNvPr id="41" name="object 41"/>
          <p:cNvSpPr txBox="1"/>
          <p:nvPr/>
        </p:nvSpPr>
        <p:spPr>
          <a:xfrm>
            <a:off x="2794761" y="5709014"/>
            <a:ext cx="428129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1 кв</a:t>
            </a:r>
          </a:p>
        </p:txBody>
      </p:sp>
      <p:sp>
        <p:nvSpPr>
          <p:cNvPr id="42" name="object 42"/>
          <p:cNvSpPr txBox="1"/>
          <p:nvPr/>
        </p:nvSpPr>
        <p:spPr>
          <a:xfrm>
            <a:off x="3362197" y="5709014"/>
            <a:ext cx="428129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2 кв</a:t>
            </a:r>
          </a:p>
        </p:txBody>
      </p:sp>
      <p:sp>
        <p:nvSpPr>
          <p:cNvPr id="43" name="object 43"/>
          <p:cNvSpPr txBox="1"/>
          <p:nvPr/>
        </p:nvSpPr>
        <p:spPr>
          <a:xfrm>
            <a:off x="4600066" y="5728826"/>
            <a:ext cx="428129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1 кв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5153533" y="5728826"/>
            <a:ext cx="428129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2 кв</a:t>
            </a:r>
          </a:p>
        </p:txBody>
      </p:sp>
      <p:sp>
        <p:nvSpPr>
          <p:cNvPr id="45" name="object 45"/>
          <p:cNvSpPr txBox="1"/>
          <p:nvPr/>
        </p:nvSpPr>
        <p:spPr>
          <a:xfrm>
            <a:off x="5707126" y="5728826"/>
            <a:ext cx="428129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3 кв</a:t>
            </a:r>
          </a:p>
        </p:txBody>
      </p:sp>
      <p:sp>
        <p:nvSpPr>
          <p:cNvPr id="46" name="object 46"/>
          <p:cNvSpPr txBox="1"/>
          <p:nvPr/>
        </p:nvSpPr>
        <p:spPr>
          <a:xfrm>
            <a:off x="6260591" y="5728826"/>
            <a:ext cx="428130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4 кв</a:t>
            </a:r>
          </a:p>
        </p:txBody>
      </p:sp>
      <p:sp>
        <p:nvSpPr>
          <p:cNvPr id="47" name="object 47"/>
          <p:cNvSpPr txBox="1"/>
          <p:nvPr/>
        </p:nvSpPr>
        <p:spPr>
          <a:xfrm>
            <a:off x="6814057" y="5728826"/>
            <a:ext cx="428434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1 кв</a:t>
            </a:r>
          </a:p>
        </p:txBody>
      </p:sp>
      <p:sp>
        <p:nvSpPr>
          <p:cNvPr id="48" name="object 48"/>
          <p:cNvSpPr txBox="1"/>
          <p:nvPr/>
        </p:nvSpPr>
        <p:spPr>
          <a:xfrm>
            <a:off x="7367905" y="5728826"/>
            <a:ext cx="428129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2 кв</a:t>
            </a:r>
          </a:p>
        </p:txBody>
      </p:sp>
      <p:sp>
        <p:nvSpPr>
          <p:cNvPr id="49" name="object 49"/>
          <p:cNvSpPr txBox="1"/>
          <p:nvPr/>
        </p:nvSpPr>
        <p:spPr>
          <a:xfrm>
            <a:off x="8506079" y="5728826"/>
            <a:ext cx="3389858" cy="4366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1 янв</a:t>
            </a:r>
            <a:r>
              <a:rPr sz="1200" spc="426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1 апр</a:t>
            </a:r>
            <a:r>
              <a:rPr sz="1200" spc="253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1 июл</a:t>
            </a:r>
            <a:r>
              <a:rPr sz="1200" spc="372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1 </a:t>
            </a:r>
            <a:r>
              <a:rPr sz="1200" spc="15" dirty="0">
                <a:solidFill>
                  <a:srgbClr val="595959"/>
                </a:solidFill>
                <a:latin typeface="Arial"/>
                <a:cs typeface="Arial"/>
              </a:rPr>
              <a:t>окт</a:t>
            </a:r>
            <a:r>
              <a:rPr sz="1200" spc="505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1 янв</a:t>
            </a:r>
            <a:r>
              <a:rPr sz="1200" spc="426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1 апр</a:t>
            </a:r>
            <a:r>
              <a:rPr sz="1200" spc="252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1 июл</a:t>
            </a:r>
          </a:p>
          <a:p>
            <a:pPr marL="731519" marR="0">
              <a:lnSpc>
                <a:spcPts val="1340"/>
              </a:lnSpc>
              <a:spcBef>
                <a:spcPts val="456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2021</a:t>
            </a:r>
            <a:r>
              <a:rPr sz="1200" spc="10062" dirty="0">
                <a:solidFill>
                  <a:srgbClr val="595959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2022</a:t>
            </a:r>
          </a:p>
        </p:txBody>
      </p:sp>
      <p:sp>
        <p:nvSpPr>
          <p:cNvPr id="50" name="object 50"/>
          <p:cNvSpPr txBox="1"/>
          <p:nvPr/>
        </p:nvSpPr>
        <p:spPr>
          <a:xfrm>
            <a:off x="1346580" y="5937310"/>
            <a:ext cx="491430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2021</a:t>
            </a:r>
          </a:p>
        </p:txBody>
      </p:sp>
      <p:sp>
        <p:nvSpPr>
          <p:cNvPr id="51" name="object 51"/>
          <p:cNvSpPr txBox="1"/>
          <p:nvPr/>
        </p:nvSpPr>
        <p:spPr>
          <a:xfrm>
            <a:off x="3049270" y="5937310"/>
            <a:ext cx="491430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2022</a:t>
            </a:r>
          </a:p>
        </p:txBody>
      </p:sp>
      <p:sp>
        <p:nvSpPr>
          <p:cNvPr id="52" name="object 52"/>
          <p:cNvSpPr txBox="1"/>
          <p:nvPr/>
        </p:nvSpPr>
        <p:spPr>
          <a:xfrm>
            <a:off x="5400421" y="5957122"/>
            <a:ext cx="491430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2021</a:t>
            </a:r>
          </a:p>
        </p:txBody>
      </p:sp>
      <p:sp>
        <p:nvSpPr>
          <p:cNvPr id="53" name="object 53"/>
          <p:cNvSpPr txBox="1"/>
          <p:nvPr/>
        </p:nvSpPr>
        <p:spPr>
          <a:xfrm>
            <a:off x="7060945" y="5957122"/>
            <a:ext cx="491430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595959"/>
                </a:solidFill>
                <a:latin typeface="Arial"/>
                <a:cs typeface="Arial"/>
              </a:rPr>
              <a:t>2022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209289" y="430678"/>
            <a:ext cx="6169904" cy="378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83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Все</a:t>
            </a:r>
            <a:r>
              <a:rPr sz="2400" b="1" spc="-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spc="-11" dirty="0">
                <a:solidFill>
                  <a:srgbClr val="1D1346"/>
                </a:solidFill>
                <a:latin typeface="Arial"/>
                <a:cs typeface="Arial"/>
              </a:rPr>
              <a:t>виды</a:t>
            </a:r>
            <a:r>
              <a:rPr sz="2400" b="1" spc="54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сценариев,</a:t>
            </a:r>
            <a:r>
              <a:rPr sz="2400" b="1" spc="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1D1346"/>
                </a:solidFill>
                <a:latin typeface="Arial"/>
                <a:cs typeface="Arial"/>
              </a:rPr>
              <a:t>доступных</a:t>
            </a:r>
            <a:r>
              <a:rPr sz="2400" b="1" spc="92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в</a:t>
            </a:r>
            <a:r>
              <a:rPr sz="2400" b="1" spc="1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СБП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647931" y="485434"/>
            <a:ext cx="26597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888A8D"/>
                </a:solidFill>
                <a:latin typeface="Arial"/>
                <a:cs typeface="Arial"/>
              </a:rPr>
              <a:t>5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713989" y="1201968"/>
            <a:ext cx="3323705" cy="855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внедрено</a:t>
            </a:r>
          </a:p>
          <a:p>
            <a:pPr marL="723519" marR="0">
              <a:lnSpc>
                <a:spcPts val="2270"/>
              </a:lnSpc>
              <a:spcBef>
                <a:spcPts val="2319"/>
              </a:spcBef>
              <a:spcAft>
                <a:spcPts val="0"/>
              </a:spcAft>
            </a:pPr>
            <a:r>
              <a:rPr sz="1600" dirty="0">
                <a:solidFill>
                  <a:srgbClr val="F5F1E8"/>
                </a:solidFill>
                <a:latin typeface="Arial Black"/>
                <a:cs typeface="Arial Black"/>
              </a:rPr>
              <a:t>2</a:t>
            </a:r>
            <a:r>
              <a:rPr sz="1600" spc="972" dirty="0">
                <a:solidFill>
                  <a:srgbClr val="F5F1E8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кнопка</a:t>
            </a:r>
            <a:r>
              <a:rPr sz="1600" b="1" spc="-4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/</a:t>
            </a:r>
            <a:r>
              <a:rPr sz="1600" b="1" spc="3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QR</a:t>
            </a:r>
            <a:r>
              <a:rPr sz="1600" b="1" spc="25" dirty="0">
                <a:solidFill>
                  <a:srgbClr val="1D1346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в</a:t>
            </a:r>
            <a:r>
              <a:rPr sz="1600" b="1" spc="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онлайн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161910" y="1198031"/>
            <a:ext cx="3739621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реализовано и</a:t>
            </a:r>
            <a:r>
              <a:rPr sz="1600" b="1" spc="12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внедряется</a:t>
            </a:r>
            <a:r>
              <a:rPr sz="1600" b="1" spc="43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в</a:t>
            </a:r>
            <a:r>
              <a:rPr sz="1600" b="1" spc="12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2022</a:t>
            </a:r>
            <a:r>
              <a:rPr sz="1600" b="1" spc="-17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spc="-162" dirty="0">
                <a:solidFill>
                  <a:srgbClr val="1D1346"/>
                </a:solidFill>
                <a:latin typeface="Arial"/>
                <a:cs typeface="Arial"/>
              </a:rPr>
              <a:t>г.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75157" y="1731088"/>
            <a:ext cx="288813" cy="3265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70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F5F1E8"/>
                </a:solidFill>
                <a:latin typeface="Arial Black"/>
                <a:cs typeface="Arial Black"/>
              </a:rPr>
              <a:t>1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169212" y="1769785"/>
            <a:ext cx="1362588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QR</a:t>
            </a:r>
            <a:r>
              <a:rPr sz="1600" b="1" spc="49" dirty="0">
                <a:solidFill>
                  <a:srgbClr val="1D1346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на</a:t>
            </a:r>
            <a:r>
              <a:rPr sz="1600" b="1" spc="1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кассе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6335903" y="1726851"/>
            <a:ext cx="288610" cy="3260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67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F5F1E8"/>
                </a:solidFill>
                <a:latin typeface="Arial Black"/>
                <a:cs typeface="Arial Black"/>
              </a:rPr>
              <a:t>3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876288" y="1769785"/>
            <a:ext cx="1472367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NFC</a:t>
            </a:r>
            <a:r>
              <a:rPr sz="1600" b="1" spc="30" dirty="0">
                <a:solidFill>
                  <a:srgbClr val="1D1346"/>
                </a:solidFill>
                <a:latin typeface="Times New Roman"/>
                <a:cs typeface="Times New Roman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на</a:t>
            </a:r>
            <a:r>
              <a:rPr sz="1600" b="1" spc="1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кассе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9201022" y="1732693"/>
            <a:ext cx="288610" cy="3260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67"/>
              </a:lnSpc>
              <a:spcBef>
                <a:spcPts val="0"/>
              </a:spcBef>
              <a:spcAft>
                <a:spcPts val="0"/>
              </a:spcAft>
            </a:pPr>
            <a:r>
              <a:rPr sz="1600" dirty="0">
                <a:solidFill>
                  <a:srgbClr val="F5F1E8"/>
                </a:solidFill>
                <a:latin typeface="Arial Black"/>
                <a:cs typeface="Arial Black"/>
              </a:rPr>
              <a:t>4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927970" y="1769785"/>
            <a:ext cx="1108366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1D1346"/>
                </a:solidFill>
                <a:latin typeface="Arial"/>
                <a:cs typeface="Arial"/>
              </a:rPr>
              <a:t>подписка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0496575" y="2364422"/>
            <a:ext cx="1126845" cy="757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59" marR="0">
              <a:lnSpc>
                <a:spcPts val="134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ивязка</a:t>
            </a:r>
          </a:p>
          <a:p>
            <a:pPr marL="0" marR="0">
              <a:lnSpc>
                <a:spcPts val="1340"/>
              </a:lnSpc>
              <a:spcBef>
                <a:spcPts val="151"/>
              </a:spcBef>
              <a:spcAft>
                <a:spcPts val="0"/>
              </a:spcAft>
            </a:pPr>
            <a:r>
              <a:rPr sz="1200" spc="-33" dirty="0">
                <a:solidFill>
                  <a:srgbClr val="0082BB"/>
                </a:solidFill>
                <a:latin typeface="Arial"/>
                <a:cs typeface="Arial"/>
              </a:rPr>
              <a:t>ета</a:t>
            </a:r>
            <a:r>
              <a:rPr sz="1200" spc="37" dirty="0">
                <a:solidFill>
                  <a:srgbClr val="0082BB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для</a:t>
            </a:r>
          </a:p>
          <a:p>
            <a:pPr marL="11886" marR="0">
              <a:lnSpc>
                <a:spcPts val="1340"/>
              </a:lnSpc>
              <a:spcBef>
                <a:spcPts val="99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томатических</a:t>
            </a:r>
          </a:p>
          <a:p>
            <a:pPr marL="18135" marR="0">
              <a:lnSpc>
                <a:spcPts val="1340"/>
              </a:lnSpc>
              <a:spcBef>
                <a:spcPts val="149"/>
              </a:spcBef>
              <a:spcAft>
                <a:spcPts val="0"/>
              </a:spcAft>
            </a:pPr>
            <a:r>
              <a:rPr sz="1200" spc="-14" dirty="0">
                <a:solidFill>
                  <a:srgbClr val="0082BB"/>
                </a:solidFill>
                <a:latin typeface="Arial"/>
                <a:cs typeface="Arial"/>
              </a:rPr>
              <a:t>атежей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4596129" y="2458402"/>
            <a:ext cx="1144919" cy="5746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3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кнопка</a:t>
            </a:r>
          </a:p>
          <a:p>
            <a:pPr marL="0" marR="0">
              <a:lnSpc>
                <a:spcPts val="1340"/>
              </a:lnSpc>
              <a:spcBef>
                <a:spcPts val="15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на</a:t>
            </a:r>
            <a:r>
              <a:rPr sz="1200" spc="-25" dirty="0">
                <a:solidFill>
                  <a:srgbClr val="0082BB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сайте или</a:t>
            </a:r>
          </a:p>
          <a:p>
            <a:pPr marL="0" marR="0">
              <a:lnSpc>
                <a:spcPts val="1340"/>
              </a:lnSpc>
              <a:spcBef>
                <a:spcPts val="99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в</a:t>
            </a:r>
            <a:r>
              <a:rPr sz="1200" spc="10" dirty="0">
                <a:solidFill>
                  <a:srgbClr val="0082BB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приложении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1715770" y="2549102"/>
            <a:ext cx="806201" cy="391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на</a:t>
            </a:r>
            <a:r>
              <a:rPr sz="1200" spc="-25" dirty="0">
                <a:solidFill>
                  <a:srgbClr val="0082BB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кассе</a:t>
            </a:r>
          </a:p>
          <a:p>
            <a:pPr marL="0" marR="0">
              <a:lnSpc>
                <a:spcPts val="1340"/>
              </a:lnSpc>
              <a:spcBef>
                <a:spcPts val="149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магазина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7485888" y="2550118"/>
            <a:ext cx="980666" cy="391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NFC стикер</a:t>
            </a:r>
          </a:p>
          <a:p>
            <a:pPr marL="0" marR="0">
              <a:lnSpc>
                <a:spcPts val="1340"/>
              </a:lnSpc>
              <a:spcBef>
                <a:spcPts val="149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на</a:t>
            </a:r>
            <a:r>
              <a:rPr sz="1200" spc="-25" dirty="0">
                <a:solidFill>
                  <a:srgbClr val="0082BB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кассе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1715770" y="3588470"/>
            <a:ext cx="1296813" cy="5741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в</a:t>
            </a:r>
            <a:r>
              <a:rPr sz="1200" spc="10" dirty="0">
                <a:solidFill>
                  <a:srgbClr val="0082BB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смартфоне,</a:t>
            </a:r>
          </a:p>
          <a:p>
            <a:pPr marL="0" marR="0">
              <a:lnSpc>
                <a:spcPts val="1340"/>
              </a:lnSpc>
              <a:spcBef>
                <a:spcPts val="149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POS-терминале</a:t>
            </a:r>
          </a:p>
          <a:p>
            <a:pPr marL="0" marR="0">
              <a:lnSpc>
                <a:spcPts val="1340"/>
              </a:lnSpc>
              <a:spcBef>
                <a:spcPts val="99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продавца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7485888" y="4145746"/>
            <a:ext cx="953354" cy="5743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NFC на</a:t>
            </a:r>
          </a:p>
          <a:p>
            <a:pPr marL="0" marR="0">
              <a:lnSpc>
                <a:spcPts val="1343"/>
              </a:lnSpc>
              <a:spcBef>
                <a:spcPts val="147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смартфоне</a:t>
            </a:r>
          </a:p>
          <a:p>
            <a:pPr marL="0" marR="0">
              <a:lnSpc>
                <a:spcPts val="1340"/>
              </a:lnSpc>
              <a:spcBef>
                <a:spcPts val="10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продавца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4591811" y="4237440"/>
            <a:ext cx="1108397" cy="3912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ссылка в</a:t>
            </a:r>
          </a:p>
          <a:p>
            <a:pPr marL="0" marR="0">
              <a:lnSpc>
                <a:spcPts val="1340"/>
              </a:lnSpc>
              <a:spcBef>
                <a:spcPts val="149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мессенджере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1715770" y="4809575"/>
            <a:ext cx="849782" cy="39123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на</a:t>
            </a:r>
            <a:r>
              <a:rPr sz="1200" spc="-25" dirty="0">
                <a:solidFill>
                  <a:srgbClr val="0082BB"/>
                </a:solidFill>
                <a:latin typeface="Arial"/>
                <a:cs typeface="Arial"/>
              </a:rPr>
              <a:t> </a:t>
            </a:r>
            <a:r>
              <a:rPr sz="1200" spc="-23" dirty="0">
                <a:solidFill>
                  <a:srgbClr val="0082BB"/>
                </a:solidFill>
                <a:latin typeface="Arial"/>
                <a:cs typeface="Arial"/>
              </a:rPr>
              <a:t>счете</a:t>
            </a:r>
          </a:p>
          <a:p>
            <a:pPr marL="0" marR="0">
              <a:lnSpc>
                <a:spcPts val="1340"/>
              </a:lnSpc>
              <a:spcBef>
                <a:spcPts val="149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на</a:t>
            </a:r>
            <a:r>
              <a:rPr sz="1200" spc="-25" dirty="0">
                <a:solidFill>
                  <a:srgbClr val="0082BB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оплату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715770" y="5830630"/>
            <a:ext cx="922415" cy="5741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на</a:t>
            </a:r>
            <a:r>
              <a:rPr sz="1200" spc="-25" dirty="0">
                <a:solidFill>
                  <a:srgbClr val="0082BB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экране</a:t>
            </a:r>
          </a:p>
          <a:p>
            <a:pPr marL="0" marR="0">
              <a:lnSpc>
                <a:spcPts val="1340"/>
              </a:lnSpc>
              <a:spcBef>
                <a:spcPts val="149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в</a:t>
            </a:r>
            <a:r>
              <a:rPr sz="1200" spc="10" dirty="0">
                <a:solidFill>
                  <a:srgbClr val="0082BB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кассовой</a:t>
            </a:r>
          </a:p>
          <a:p>
            <a:pPr marL="0" marR="0">
              <a:lnSpc>
                <a:spcPts val="1340"/>
              </a:lnSpc>
              <a:spcBef>
                <a:spcPts val="99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зоне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7485888" y="5934871"/>
            <a:ext cx="1299102" cy="3913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NFC в</a:t>
            </a:r>
          </a:p>
          <a:p>
            <a:pPr marL="0" marR="0">
              <a:lnSpc>
                <a:spcPts val="1343"/>
              </a:lnSpc>
              <a:spcBef>
                <a:spcPts val="147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POS-терминале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4591811" y="6011071"/>
            <a:ext cx="1032482" cy="2083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40"/>
              </a:lnSpc>
              <a:spcBef>
                <a:spcPts val="0"/>
              </a:spcBef>
              <a:spcAft>
                <a:spcPts val="0"/>
              </a:spcAft>
            </a:pP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QR на</a:t>
            </a:r>
            <a:r>
              <a:rPr sz="1200" spc="-25" dirty="0">
                <a:solidFill>
                  <a:srgbClr val="0082BB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0082BB"/>
                </a:solidFill>
                <a:latin typeface="Arial"/>
                <a:cs typeface="Arial"/>
              </a:rPr>
              <a:t>сайте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941066" y="430678"/>
            <a:ext cx="6712380" cy="378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83"/>
              </a:lnSpc>
              <a:spcBef>
                <a:spcPts val="0"/>
              </a:spcBef>
              <a:spcAft>
                <a:spcPts val="0"/>
              </a:spcAft>
            </a:pP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3</a:t>
            </a:r>
            <a:r>
              <a:rPr sz="2400" b="1" spc="-1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spc="-12" dirty="0">
                <a:solidFill>
                  <a:srgbClr val="1D1346"/>
                </a:solidFill>
                <a:latin typeface="Arial"/>
                <a:cs typeface="Arial"/>
              </a:rPr>
              <a:t>ПРОСТЫХ</a:t>
            </a: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1D1346"/>
                </a:solidFill>
                <a:latin typeface="Arial"/>
                <a:cs typeface="Arial"/>
              </a:rPr>
              <a:t>ШАГА</a:t>
            </a:r>
            <a:r>
              <a:rPr sz="2400" b="1" spc="169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для </a:t>
            </a:r>
            <a:r>
              <a:rPr sz="2400" b="1" spc="-12" dirty="0">
                <a:solidFill>
                  <a:srgbClr val="1D1346"/>
                </a:solidFill>
                <a:latin typeface="Arial"/>
                <a:cs typeface="Arial"/>
              </a:rPr>
              <a:t>подключения</a:t>
            </a:r>
            <a:r>
              <a:rPr sz="2400" b="1" spc="3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1D1346"/>
                </a:solidFill>
                <a:latin typeface="Arial"/>
                <a:cs typeface="Arial"/>
              </a:rPr>
              <a:t>к СБП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1647931" y="485434"/>
            <a:ext cx="265975" cy="2662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796"/>
              </a:lnSpc>
              <a:spcBef>
                <a:spcPts val="0"/>
              </a:spcBef>
              <a:spcAft>
                <a:spcPts val="0"/>
              </a:spcAft>
            </a:pPr>
            <a:r>
              <a:rPr sz="1600" b="1" dirty="0">
                <a:solidFill>
                  <a:srgbClr val="888A8D"/>
                </a:solidFill>
                <a:latin typeface="Arial"/>
                <a:cs typeface="Arial"/>
              </a:rPr>
              <a:t>6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354582" y="1557997"/>
            <a:ext cx="2183807" cy="9307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2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spc="-58" dirty="0">
                <a:solidFill>
                  <a:srgbClr val="007C37"/>
                </a:solidFill>
                <a:latin typeface="Arial"/>
                <a:cs typeface="Arial"/>
              </a:rPr>
              <a:t>ОСТАВЬТ</a:t>
            </a:r>
            <a:r>
              <a:rPr sz="2000" b="1" spc="-530" dirty="0">
                <a:solidFill>
                  <a:srgbClr val="007C3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7C37"/>
                </a:solidFill>
                <a:latin typeface="Arial"/>
                <a:cs typeface="Arial"/>
              </a:rPr>
              <a:t>Е</a:t>
            </a:r>
          </a:p>
          <a:p>
            <a:pPr marL="158558" marR="0">
              <a:lnSpc>
                <a:spcPts val="2228"/>
              </a:lnSpc>
              <a:spcBef>
                <a:spcPts val="172"/>
              </a:spcBef>
              <a:spcAft>
                <a:spcPts val="0"/>
              </a:spcAft>
            </a:pPr>
            <a:r>
              <a:rPr sz="2000" b="1" dirty="0">
                <a:solidFill>
                  <a:srgbClr val="007C37"/>
                </a:solidFill>
                <a:latin typeface="Arial"/>
                <a:cs typeface="Arial"/>
              </a:rPr>
              <a:t>АЯВКУ</a:t>
            </a:r>
            <a:r>
              <a:rPr sz="2000" b="1" spc="100" dirty="0">
                <a:solidFill>
                  <a:srgbClr val="007C37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7C37"/>
                </a:solidFill>
                <a:latin typeface="Arial"/>
                <a:cs typeface="Arial"/>
              </a:rPr>
              <a:t>НА</a:t>
            </a:r>
          </a:p>
          <a:p>
            <a:pPr marL="0" marR="0">
              <a:lnSpc>
                <a:spcPts val="2225"/>
              </a:lnSpc>
              <a:spcBef>
                <a:spcPts val="177"/>
              </a:spcBef>
              <a:spcAft>
                <a:spcPts val="0"/>
              </a:spcAft>
            </a:pPr>
            <a:r>
              <a:rPr sz="2000" b="1" dirty="0">
                <a:solidFill>
                  <a:srgbClr val="007C37"/>
                </a:solidFill>
                <a:latin typeface="Arial"/>
                <a:cs typeface="Arial"/>
              </a:rPr>
              <a:t>ПОДКЛЮЧЕНИЕ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377941" y="1557997"/>
            <a:ext cx="3107295" cy="9307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2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dirty="0">
                <a:solidFill>
                  <a:srgbClr val="65B32E"/>
                </a:solidFill>
                <a:latin typeface="Arial"/>
                <a:cs typeface="Arial"/>
              </a:rPr>
              <a:t>ВЫБЕРИТЕ</a:t>
            </a:r>
          </a:p>
          <a:p>
            <a:pPr marL="0" marR="0">
              <a:lnSpc>
                <a:spcPts val="2228"/>
              </a:lnSpc>
              <a:spcBef>
                <a:spcPts val="172"/>
              </a:spcBef>
              <a:spcAft>
                <a:spcPts val="0"/>
              </a:spcAft>
            </a:pPr>
            <a:r>
              <a:rPr sz="2000" b="1" spc="-11" dirty="0">
                <a:solidFill>
                  <a:srgbClr val="65B32E"/>
                </a:solidFill>
                <a:latin typeface="Arial"/>
                <a:cs typeface="Arial"/>
              </a:rPr>
              <a:t>СЦЕНАРИИ</a:t>
            </a:r>
            <a:r>
              <a:rPr sz="2000" b="1" spc="102" dirty="0">
                <a:solidFill>
                  <a:srgbClr val="65B32E"/>
                </a:solidFill>
                <a:latin typeface="Arial"/>
                <a:cs typeface="Arial"/>
              </a:rPr>
              <a:t> </a:t>
            </a:r>
            <a:r>
              <a:rPr sz="2000" b="1" spc="-25" dirty="0">
                <a:solidFill>
                  <a:srgbClr val="65B32E"/>
                </a:solidFill>
                <a:latin typeface="Arial"/>
                <a:cs typeface="Arial"/>
              </a:rPr>
              <a:t>ОПЛАТЫ</a:t>
            </a:r>
          </a:p>
          <a:p>
            <a:pPr marL="0" marR="0">
              <a:lnSpc>
                <a:spcPts val="2225"/>
              </a:lnSpc>
              <a:spcBef>
                <a:spcPts val="177"/>
              </a:spcBef>
              <a:spcAft>
                <a:spcPts val="0"/>
              </a:spcAft>
            </a:pPr>
            <a:r>
              <a:rPr sz="2000" b="1" dirty="0">
                <a:solidFill>
                  <a:srgbClr val="65B32E"/>
                </a:solidFill>
                <a:latin typeface="Arial"/>
                <a:cs typeface="Arial"/>
              </a:rPr>
              <a:t>И ОБУЧИТЕ</a:t>
            </a:r>
            <a:r>
              <a:rPr sz="2000" b="1" spc="-36" dirty="0">
                <a:solidFill>
                  <a:srgbClr val="65B32E"/>
                </a:solidFill>
                <a:latin typeface="Arial"/>
                <a:cs typeface="Arial"/>
              </a:rPr>
              <a:t> </a:t>
            </a:r>
            <a:r>
              <a:rPr sz="2000" b="1" spc="-23" dirty="0">
                <a:solidFill>
                  <a:srgbClr val="65B32E"/>
                </a:solidFill>
                <a:latin typeface="Arial"/>
                <a:cs typeface="Arial"/>
              </a:rPr>
              <a:t>КАССИРОВ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9729216" y="1557997"/>
            <a:ext cx="1781091" cy="9307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225"/>
              </a:lnSpc>
              <a:spcBef>
                <a:spcPts val="0"/>
              </a:spcBef>
              <a:spcAft>
                <a:spcPts val="0"/>
              </a:spcAft>
            </a:pPr>
            <a:r>
              <a:rPr sz="2000" b="1" spc="-31" dirty="0">
                <a:solidFill>
                  <a:srgbClr val="FBBB21"/>
                </a:solidFill>
                <a:latin typeface="Arial"/>
                <a:cs typeface="Arial"/>
              </a:rPr>
              <a:t>НАЧНИТЕ</a:t>
            </a:r>
          </a:p>
          <a:p>
            <a:pPr marL="0" marR="0">
              <a:lnSpc>
                <a:spcPts val="2228"/>
              </a:lnSpc>
              <a:spcBef>
                <a:spcPts val="172"/>
              </a:spcBef>
              <a:spcAft>
                <a:spcPts val="0"/>
              </a:spcAft>
            </a:pPr>
            <a:r>
              <a:rPr sz="2000" b="1" spc="-14" dirty="0">
                <a:solidFill>
                  <a:srgbClr val="FBBB21"/>
                </a:solidFill>
                <a:latin typeface="Arial"/>
                <a:cs typeface="Arial"/>
              </a:rPr>
              <a:t>ПРИНИМАТЬ</a:t>
            </a:r>
          </a:p>
          <a:p>
            <a:pPr marL="0" marR="0">
              <a:lnSpc>
                <a:spcPts val="2225"/>
              </a:lnSpc>
              <a:spcBef>
                <a:spcPts val="177"/>
              </a:spcBef>
              <a:spcAft>
                <a:spcPts val="0"/>
              </a:spcAft>
            </a:pPr>
            <a:r>
              <a:rPr sz="2000" b="1" spc="-28" dirty="0">
                <a:solidFill>
                  <a:srgbClr val="FBBB21"/>
                </a:solidFill>
                <a:latin typeface="Arial"/>
                <a:cs typeface="Arial"/>
              </a:rPr>
              <a:t>ПЛАТЕЖИ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32790" y="1724595"/>
            <a:ext cx="435659" cy="607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480"/>
              </a:lnSpc>
              <a:spcBef>
                <a:spcPts val="0"/>
              </a:spcBef>
              <a:spcAft>
                <a:spcPts val="0"/>
              </a:spcAft>
            </a:pPr>
            <a:r>
              <a:rPr sz="4000" dirty="0">
                <a:solidFill>
                  <a:srgbClr val="007C37"/>
                </a:solidFill>
                <a:latin typeface="Arial"/>
                <a:cs typeface="Arial"/>
              </a:rPr>
              <a:t>1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575683" y="1724595"/>
            <a:ext cx="435659" cy="607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480"/>
              </a:lnSpc>
              <a:spcBef>
                <a:spcPts val="0"/>
              </a:spcBef>
              <a:spcAft>
                <a:spcPts val="0"/>
              </a:spcAft>
            </a:pPr>
            <a:r>
              <a:rPr sz="4000" dirty="0">
                <a:solidFill>
                  <a:srgbClr val="65B32E"/>
                </a:solidFill>
                <a:latin typeface="Arial"/>
                <a:cs typeface="Arial"/>
              </a:rPr>
              <a:t>2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947150" y="1724595"/>
            <a:ext cx="435659" cy="607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4480"/>
              </a:lnSpc>
              <a:spcBef>
                <a:spcPts val="0"/>
              </a:spcBef>
              <a:spcAft>
                <a:spcPts val="0"/>
              </a:spcAft>
            </a:pPr>
            <a:r>
              <a:rPr sz="4000" dirty="0">
                <a:solidFill>
                  <a:srgbClr val="FBBB21"/>
                </a:solidFill>
                <a:latin typeface="Arial"/>
                <a:cs typeface="Arial"/>
              </a:rPr>
              <a:t>3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537461" y="2834621"/>
            <a:ext cx="2364291" cy="4489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b="1" spc="-18" dirty="0">
                <a:solidFill>
                  <a:srgbClr val="1D1346"/>
                </a:solidFill>
                <a:latin typeface="Arial"/>
                <a:cs typeface="Arial"/>
              </a:rPr>
              <a:t>обратитесь</a:t>
            </a:r>
            <a:r>
              <a:rPr sz="1400" b="1" spc="134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в </a:t>
            </a:r>
            <a:r>
              <a:rPr sz="1400" b="1" spc="-17" dirty="0">
                <a:solidFill>
                  <a:srgbClr val="1D1346"/>
                </a:solidFill>
                <a:latin typeface="Arial"/>
                <a:cs typeface="Arial"/>
              </a:rPr>
              <a:t>свой</a:t>
            </a:r>
            <a:r>
              <a:rPr sz="1400" b="1" spc="37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банк*,</a:t>
            </a:r>
          </a:p>
          <a:p>
            <a:pPr marL="0" marR="0">
              <a:lnSpc>
                <a:spcPts val="1555"/>
              </a:lnSpc>
              <a:spcBef>
                <a:spcPts val="74"/>
              </a:spcBef>
              <a:spcAft>
                <a:spcPts val="0"/>
              </a:spcAft>
            </a:pPr>
            <a:r>
              <a:rPr sz="1400" b="1" spc="-30" dirty="0">
                <a:solidFill>
                  <a:srgbClr val="1D1346"/>
                </a:solidFill>
                <a:latin typeface="Arial"/>
                <a:cs typeface="Arial"/>
              </a:rPr>
              <a:t>где</a:t>
            </a:r>
            <a:r>
              <a:rPr sz="1400" b="1" spc="4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18" dirty="0">
                <a:solidFill>
                  <a:srgbClr val="1D1346"/>
                </a:solidFill>
                <a:latin typeface="Arial"/>
                <a:cs typeface="Arial"/>
              </a:rPr>
              <a:t>открыт</a:t>
            </a:r>
            <a:r>
              <a:rPr sz="1400" b="1" spc="7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31" dirty="0">
                <a:solidFill>
                  <a:srgbClr val="1D1346"/>
                </a:solidFill>
                <a:latin typeface="Arial"/>
                <a:cs typeface="Arial"/>
              </a:rPr>
              <a:t>счет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5387085" y="2834621"/>
            <a:ext cx="2131069" cy="601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1D1346"/>
                </a:solidFill>
                <a:latin typeface="Arial"/>
                <a:cs typeface="Arial"/>
              </a:rPr>
              <a:t>•</a:t>
            </a:r>
            <a:r>
              <a:rPr sz="1400" spc="48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кнопка</a:t>
            </a:r>
            <a:r>
              <a:rPr sz="1400" b="1" spc="4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/</a:t>
            </a:r>
            <a:r>
              <a:rPr sz="1400" b="1" spc="28" dirty="0">
                <a:solidFill>
                  <a:srgbClr val="1D1346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QR</a:t>
            </a:r>
            <a:r>
              <a:rPr sz="1400" b="1" spc="63" dirty="0">
                <a:solidFill>
                  <a:srgbClr val="1D1346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на</a:t>
            </a:r>
            <a:r>
              <a:rPr sz="1400" b="1" spc="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14" dirty="0">
                <a:solidFill>
                  <a:srgbClr val="1D1346"/>
                </a:solidFill>
                <a:latin typeface="Arial"/>
                <a:cs typeface="Arial"/>
              </a:rPr>
              <a:t>сайте</a:t>
            </a:r>
          </a:p>
          <a:p>
            <a:pPr marL="0" marR="0">
              <a:lnSpc>
                <a:spcPts val="1555"/>
              </a:lnSpc>
              <a:spcBef>
                <a:spcPts val="1274"/>
              </a:spcBef>
              <a:spcAft>
                <a:spcPts val="0"/>
              </a:spcAft>
            </a:pPr>
            <a:r>
              <a:rPr sz="1400" dirty="0">
                <a:solidFill>
                  <a:srgbClr val="1D1346"/>
                </a:solidFill>
                <a:latin typeface="Arial"/>
                <a:cs typeface="Arial"/>
              </a:rPr>
              <a:t>•</a:t>
            </a:r>
            <a:r>
              <a:rPr sz="1400" spc="48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QR</a:t>
            </a:r>
            <a:r>
              <a:rPr sz="1400" b="1" spc="17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на</a:t>
            </a:r>
            <a:r>
              <a:rPr sz="1400" b="1" spc="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кассе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9738359" y="2834621"/>
            <a:ext cx="1848289" cy="6623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1D1346"/>
                </a:solidFill>
                <a:latin typeface="Arial"/>
                <a:cs typeface="Arial"/>
              </a:rPr>
              <a:t>•</a:t>
            </a:r>
            <a:r>
              <a:rPr sz="1400" spc="48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14" dirty="0">
                <a:solidFill>
                  <a:srgbClr val="1D1346"/>
                </a:solidFill>
                <a:latin typeface="Arial"/>
                <a:cs typeface="Arial"/>
              </a:rPr>
              <a:t>разместите</a:t>
            </a:r>
          </a:p>
          <a:p>
            <a:pPr marL="173735" marR="0">
              <a:lnSpc>
                <a:spcPts val="1555"/>
              </a:lnSpc>
              <a:spcBef>
                <a:spcPts val="74"/>
              </a:spcBef>
              <a:spcAft>
                <a:spcPts val="0"/>
              </a:spcAft>
            </a:pP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QR</a:t>
            </a:r>
            <a:r>
              <a:rPr sz="1400" b="1" spc="61" dirty="0">
                <a:solidFill>
                  <a:srgbClr val="1D1346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/</a:t>
            </a:r>
            <a:r>
              <a:rPr sz="1400" b="1" spc="28" dirty="0">
                <a:solidFill>
                  <a:srgbClr val="1D1346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NFC</a:t>
            </a:r>
            <a:r>
              <a:rPr sz="1400" b="1" spc="62" dirty="0">
                <a:solidFill>
                  <a:srgbClr val="1D1346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/</a:t>
            </a:r>
            <a:r>
              <a:rPr sz="1400" b="1" spc="-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кнопку</a:t>
            </a:r>
          </a:p>
          <a:p>
            <a:pPr marL="173735" marR="0">
              <a:lnSpc>
                <a:spcPts val="1557"/>
              </a:lnSpc>
              <a:spcBef>
                <a:spcPts val="122"/>
              </a:spcBef>
              <a:spcAft>
                <a:spcPts val="0"/>
              </a:spcAft>
            </a:pP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для </a:t>
            </a:r>
            <a:r>
              <a:rPr sz="1400" b="1" spc="-17" dirty="0">
                <a:solidFill>
                  <a:srgbClr val="1D1346"/>
                </a:solidFill>
                <a:latin typeface="Arial"/>
                <a:cs typeface="Arial"/>
              </a:rPr>
              <a:t>оплаты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363725" y="3413466"/>
            <a:ext cx="2959933" cy="6628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7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1D1346"/>
                </a:solidFill>
                <a:latin typeface="Arial"/>
                <a:cs typeface="Arial"/>
              </a:rPr>
              <a:t>•</a:t>
            </a:r>
            <a:r>
              <a:rPr sz="1400" spc="48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1D1346"/>
                </a:solidFill>
                <a:latin typeface="Arial"/>
                <a:cs typeface="Arial"/>
              </a:rPr>
              <a:t>если</a:t>
            </a:r>
            <a:r>
              <a:rPr sz="1400" b="1" spc="37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1D1346"/>
                </a:solidFill>
                <a:latin typeface="Arial"/>
                <a:cs typeface="Arial"/>
              </a:rPr>
              <a:t>ваш</a:t>
            </a:r>
            <a:r>
              <a:rPr sz="1400" b="1" spc="1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банк</a:t>
            </a:r>
            <a:r>
              <a:rPr sz="1400" b="1" spc="1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не </a:t>
            </a:r>
            <a:r>
              <a:rPr sz="1400" b="1" spc="-12" dirty="0">
                <a:solidFill>
                  <a:srgbClr val="1D1346"/>
                </a:solidFill>
                <a:latin typeface="Arial"/>
                <a:cs typeface="Arial"/>
              </a:rPr>
              <a:t>подключает</a:t>
            </a:r>
          </a:p>
          <a:p>
            <a:pPr marL="173736" marR="0">
              <a:lnSpc>
                <a:spcPts val="1555"/>
              </a:lnSpc>
              <a:spcBef>
                <a:spcPts val="76"/>
              </a:spcBef>
              <a:spcAft>
                <a:spcPts val="0"/>
              </a:spcAft>
            </a:pP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СБП,</a:t>
            </a:r>
            <a:r>
              <a:rPr sz="1400" b="1" spc="14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18" dirty="0">
                <a:solidFill>
                  <a:srgbClr val="1D1346"/>
                </a:solidFill>
                <a:latin typeface="Arial"/>
                <a:cs typeface="Arial"/>
              </a:rPr>
              <a:t>обратитесь</a:t>
            </a:r>
            <a:r>
              <a:rPr sz="1400" b="1" spc="134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в </a:t>
            </a:r>
            <a:r>
              <a:rPr sz="1400" b="1" spc="-10" dirty="0">
                <a:solidFill>
                  <a:srgbClr val="1D1346"/>
                </a:solidFill>
                <a:latin typeface="Arial"/>
                <a:cs typeface="Arial"/>
              </a:rPr>
              <a:t>любой</a:t>
            </a:r>
          </a:p>
          <a:p>
            <a:pPr marL="173736" marR="0">
              <a:lnSpc>
                <a:spcPts val="1555"/>
              </a:lnSpc>
              <a:spcBef>
                <a:spcPts val="124"/>
              </a:spcBef>
              <a:spcAft>
                <a:spcPts val="0"/>
              </a:spcAft>
            </a:pPr>
            <a:r>
              <a:rPr sz="1400" b="1" spc="-28" dirty="0">
                <a:solidFill>
                  <a:srgbClr val="1D1346"/>
                </a:solidFill>
                <a:latin typeface="Arial"/>
                <a:cs typeface="Arial"/>
              </a:rPr>
              <a:t>другой</a:t>
            </a:r>
            <a:r>
              <a:rPr sz="1400" b="1" spc="12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банк</a:t>
            </a:r>
            <a:r>
              <a:rPr sz="1400" b="1" spc="-10" dirty="0">
                <a:solidFill>
                  <a:srgbClr val="1D1346"/>
                </a:solidFill>
                <a:latin typeface="Arial"/>
                <a:cs typeface="Arial"/>
              </a:rPr>
              <a:t>-</a:t>
            </a:r>
            <a:r>
              <a:rPr sz="1400" b="1" spc="-14" dirty="0">
                <a:solidFill>
                  <a:srgbClr val="1D1346"/>
                </a:solidFill>
                <a:latin typeface="Arial"/>
                <a:cs typeface="Arial"/>
              </a:rPr>
              <a:t>участник</a:t>
            </a:r>
            <a:r>
              <a:rPr sz="1400" b="1" spc="123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СБП*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5387085" y="3566395"/>
            <a:ext cx="1476189" cy="23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1D1346"/>
                </a:solidFill>
                <a:latin typeface="Arial"/>
                <a:cs typeface="Arial"/>
              </a:rPr>
              <a:t>•</a:t>
            </a:r>
            <a:r>
              <a:rPr sz="1400" spc="48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NFC</a:t>
            </a:r>
            <a:r>
              <a:rPr sz="1400" b="1" spc="64" dirty="0">
                <a:solidFill>
                  <a:srgbClr val="1D1346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на</a:t>
            </a:r>
            <a:r>
              <a:rPr sz="1400" b="1" spc="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кассе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9738359" y="3627356"/>
            <a:ext cx="1640022" cy="23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1D1346"/>
                </a:solidFill>
                <a:latin typeface="Arial"/>
                <a:cs typeface="Arial"/>
              </a:rPr>
              <a:t>•</a:t>
            </a:r>
            <a:r>
              <a:rPr sz="1400" spc="48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12" dirty="0">
                <a:solidFill>
                  <a:srgbClr val="1D1346"/>
                </a:solidFill>
                <a:latin typeface="Arial"/>
                <a:cs typeface="Arial"/>
              </a:rPr>
              <a:t>информируйте</a:t>
            </a:r>
          </a:p>
        </p:txBody>
      </p:sp>
      <p:sp>
        <p:nvSpPr>
          <p:cNvPr id="17" name="object 17"/>
          <p:cNvSpPr txBox="1"/>
          <p:nvPr/>
        </p:nvSpPr>
        <p:spPr>
          <a:xfrm>
            <a:off x="9912095" y="3840716"/>
            <a:ext cx="2026707" cy="66270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b="1" spc="-11" dirty="0">
                <a:solidFill>
                  <a:srgbClr val="1D1346"/>
                </a:solidFill>
                <a:latin typeface="Arial"/>
                <a:cs typeface="Arial"/>
              </a:rPr>
              <a:t>клиентов</a:t>
            </a:r>
            <a:r>
              <a:rPr sz="1400" b="1" spc="10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о</a:t>
            </a:r>
          </a:p>
          <a:p>
            <a:pPr marL="0" marR="0">
              <a:lnSpc>
                <a:spcPts val="1557"/>
              </a:lnSpc>
              <a:spcBef>
                <a:spcPts val="72"/>
              </a:spcBef>
              <a:spcAft>
                <a:spcPts val="0"/>
              </a:spcAft>
            </a:pPr>
            <a:r>
              <a:rPr sz="1400" b="1" spc="-23" dirty="0">
                <a:solidFill>
                  <a:srgbClr val="1D1346"/>
                </a:solidFill>
                <a:latin typeface="Arial"/>
                <a:cs typeface="Arial"/>
              </a:rPr>
              <a:t>возможности</a:t>
            </a:r>
            <a:r>
              <a:rPr sz="1400" b="1" spc="139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17" dirty="0">
                <a:solidFill>
                  <a:srgbClr val="1D1346"/>
                </a:solidFill>
                <a:latin typeface="Arial"/>
                <a:cs typeface="Arial"/>
              </a:rPr>
              <a:t>оплаты</a:t>
            </a:r>
          </a:p>
          <a:p>
            <a:pPr marL="0" marR="0">
              <a:lnSpc>
                <a:spcPts val="1555"/>
              </a:lnSpc>
              <a:spcBef>
                <a:spcPts val="127"/>
              </a:spcBef>
              <a:spcAft>
                <a:spcPts val="0"/>
              </a:spcAft>
            </a:pP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через</a:t>
            </a:r>
            <a:r>
              <a:rPr sz="1400" b="1" spc="2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СБП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5387085" y="3932156"/>
            <a:ext cx="2654558" cy="6017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1D1346"/>
                </a:solidFill>
                <a:latin typeface="Arial"/>
                <a:cs typeface="Arial"/>
              </a:rPr>
              <a:t>•</a:t>
            </a:r>
            <a:r>
              <a:rPr sz="1400" spc="48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привязка</a:t>
            </a:r>
            <a:r>
              <a:rPr sz="1400" b="1" spc="37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38" dirty="0">
                <a:solidFill>
                  <a:srgbClr val="1D1346"/>
                </a:solidFill>
                <a:latin typeface="Arial"/>
                <a:cs typeface="Arial"/>
              </a:rPr>
              <a:t>счета</a:t>
            </a:r>
            <a:r>
              <a:rPr sz="1400" b="1" spc="117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(подписка)</a:t>
            </a:r>
          </a:p>
          <a:p>
            <a:pPr marL="0" marR="0">
              <a:lnSpc>
                <a:spcPts val="1555"/>
              </a:lnSpc>
              <a:spcBef>
                <a:spcPts val="1277"/>
              </a:spcBef>
              <a:spcAft>
                <a:spcPts val="0"/>
              </a:spcAft>
            </a:pPr>
            <a:r>
              <a:rPr sz="1400" dirty="0">
                <a:solidFill>
                  <a:srgbClr val="1D1346"/>
                </a:solidFill>
                <a:latin typeface="Arial"/>
                <a:cs typeface="Arial"/>
              </a:rPr>
              <a:t>•</a:t>
            </a:r>
            <a:r>
              <a:rPr sz="1400" spc="48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21" dirty="0">
                <a:solidFill>
                  <a:srgbClr val="1D1346"/>
                </a:solidFill>
                <a:latin typeface="Arial"/>
                <a:cs typeface="Arial"/>
              </a:rPr>
              <a:t>обучите</a:t>
            </a:r>
            <a:r>
              <a:rPr sz="1400" b="1" spc="12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кассиров</a:t>
            </a:r>
          </a:p>
        </p:txBody>
      </p:sp>
      <p:sp>
        <p:nvSpPr>
          <p:cNvPr id="19" name="object 19"/>
          <p:cNvSpPr txBox="1"/>
          <p:nvPr/>
        </p:nvSpPr>
        <p:spPr>
          <a:xfrm>
            <a:off x="1363725" y="4206857"/>
            <a:ext cx="2649694" cy="8759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555"/>
              </a:lnSpc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1D1346"/>
                </a:solidFill>
                <a:latin typeface="Arial"/>
                <a:cs typeface="Arial"/>
              </a:rPr>
              <a:t>•</a:t>
            </a:r>
            <a:r>
              <a:rPr sz="1400" spc="488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18" dirty="0">
                <a:solidFill>
                  <a:srgbClr val="1D1346"/>
                </a:solidFill>
                <a:latin typeface="Arial"/>
                <a:cs typeface="Arial"/>
              </a:rPr>
              <a:t>обратитесь</a:t>
            </a:r>
            <a:r>
              <a:rPr sz="1400" b="1" spc="134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к</a:t>
            </a:r>
            <a:r>
              <a:rPr sz="1400" b="1" spc="12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1D1346"/>
                </a:solidFill>
                <a:latin typeface="Arial"/>
                <a:cs typeface="Arial"/>
              </a:rPr>
              <a:t>поставщику</a:t>
            </a:r>
          </a:p>
          <a:p>
            <a:pPr marL="173736" marR="0">
              <a:lnSpc>
                <a:spcPts val="1555"/>
              </a:lnSpc>
              <a:spcBef>
                <a:spcPts val="74"/>
              </a:spcBef>
              <a:spcAft>
                <a:spcPts val="0"/>
              </a:spcAft>
            </a:pPr>
            <a:r>
              <a:rPr sz="1400" b="1" spc="-15" dirty="0">
                <a:solidFill>
                  <a:srgbClr val="1D1346"/>
                </a:solidFill>
                <a:latin typeface="Arial"/>
                <a:cs typeface="Arial"/>
              </a:rPr>
              <a:t>кассового</a:t>
            </a:r>
            <a:r>
              <a:rPr sz="1400" b="1" spc="64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решения,</a:t>
            </a:r>
          </a:p>
          <a:p>
            <a:pPr marL="173736" marR="0">
              <a:lnSpc>
                <a:spcPts val="1555"/>
              </a:lnSpc>
              <a:spcBef>
                <a:spcPts val="124"/>
              </a:spcBef>
              <a:spcAft>
                <a:spcPts val="0"/>
              </a:spcAft>
            </a:pPr>
            <a:r>
              <a:rPr sz="1400" b="1" spc="-12" dirty="0">
                <a:solidFill>
                  <a:srgbClr val="1D1346"/>
                </a:solidFill>
                <a:latin typeface="Arial"/>
                <a:cs typeface="Arial"/>
              </a:rPr>
              <a:t>поддерживающего</a:t>
            </a:r>
            <a:r>
              <a:rPr sz="1400" b="1" spc="117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оплату</a:t>
            </a:r>
          </a:p>
          <a:p>
            <a:pPr marL="173736" marR="0">
              <a:lnSpc>
                <a:spcPts val="1555"/>
              </a:lnSpc>
              <a:spcBef>
                <a:spcPts val="126"/>
              </a:spcBef>
              <a:spcAft>
                <a:spcPts val="0"/>
              </a:spcAft>
            </a:pPr>
            <a:r>
              <a:rPr sz="1400" b="1" dirty="0">
                <a:solidFill>
                  <a:srgbClr val="1D1346"/>
                </a:solidFill>
                <a:latin typeface="Arial"/>
                <a:cs typeface="Arial"/>
              </a:rPr>
              <a:t>по СБП**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1354582" y="5280328"/>
            <a:ext cx="2734711" cy="3060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8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*</a:t>
            </a:r>
            <a:r>
              <a:rPr sz="900" spc="26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Список</a:t>
            </a:r>
            <a:r>
              <a:rPr sz="900" spc="-46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банков</a:t>
            </a:r>
            <a:r>
              <a:rPr sz="900" spc="11" dirty="0">
                <a:solidFill>
                  <a:srgbClr val="1D1346"/>
                </a:solidFill>
                <a:latin typeface="Arial"/>
                <a:cs typeface="Arial"/>
              </a:rPr>
              <a:t>-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участников</a:t>
            </a:r>
            <a:r>
              <a:rPr sz="900" spc="-8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размещен</a:t>
            </a:r>
            <a:r>
              <a:rPr sz="900" spc="25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на</a:t>
            </a:r>
            <a:r>
              <a:rPr sz="900" spc="-12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сайте</a:t>
            </a:r>
          </a:p>
          <a:p>
            <a:pPr marL="0" marR="0">
              <a:lnSpc>
                <a:spcPts val="1005"/>
              </a:lnSpc>
              <a:spcBef>
                <a:spcPts val="71"/>
              </a:spcBef>
              <a:spcAft>
                <a:spcPts val="0"/>
              </a:spcAft>
            </a:pPr>
            <a:r>
              <a:rPr sz="900" u="sng" dirty="0">
                <a:solidFill>
                  <a:srgbClr val="0082BB"/>
                </a:solidFill>
                <a:latin typeface="Arial"/>
                <a:cs typeface="Arial"/>
                <a:hlinkClick r:id="rId3"/>
              </a:rPr>
              <a:t>https://sbp.nspk.ru/business/</a:t>
            </a:r>
          </a:p>
        </p:txBody>
      </p:sp>
      <p:sp>
        <p:nvSpPr>
          <p:cNvPr id="21" name="object 21"/>
          <p:cNvSpPr txBox="1"/>
          <p:nvPr/>
        </p:nvSpPr>
        <p:spPr>
          <a:xfrm>
            <a:off x="1354582" y="5631178"/>
            <a:ext cx="2975280" cy="3060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18"/>
              </a:lnSpc>
              <a:spcBef>
                <a:spcPts val="0"/>
              </a:spcBef>
              <a:spcAft>
                <a:spcPts val="0"/>
              </a:spcAft>
            </a:pP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**</a:t>
            </a:r>
            <a:r>
              <a:rPr sz="900" spc="-1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Список</a:t>
            </a:r>
            <a:r>
              <a:rPr sz="900" spc="-50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поставщиков</a:t>
            </a:r>
            <a:r>
              <a:rPr sz="900" spc="-6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кассовых</a:t>
            </a:r>
            <a:r>
              <a:rPr sz="900" spc="-33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решений</a:t>
            </a:r>
            <a:r>
              <a:rPr sz="900" spc="51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размещен</a:t>
            </a:r>
          </a:p>
          <a:p>
            <a:pPr marL="0" marR="0">
              <a:lnSpc>
                <a:spcPts val="1018"/>
              </a:lnSpc>
              <a:spcBef>
                <a:spcPts val="61"/>
              </a:spcBef>
              <a:spcAft>
                <a:spcPts val="0"/>
              </a:spcAft>
            </a:pP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на</a:t>
            </a:r>
            <a:r>
              <a:rPr sz="900" spc="-12" dirty="0">
                <a:solidFill>
                  <a:srgbClr val="1D1346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1D1346"/>
                </a:solidFill>
                <a:latin typeface="Arial"/>
                <a:cs typeface="Arial"/>
              </a:rPr>
              <a:t>сайте </a:t>
            </a:r>
            <a:r>
              <a:rPr sz="900" u="sng" dirty="0">
                <a:solidFill>
                  <a:srgbClr val="0082BB"/>
                </a:solidFill>
                <a:latin typeface="Arial"/>
                <a:cs typeface="Arial"/>
                <a:hlinkClick r:id="rId4"/>
              </a:rPr>
              <a:t>https://sbp.nspk.ru/banks/#agents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3493896" y="6420557"/>
            <a:ext cx="6124214" cy="3789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2683"/>
              </a:lnSpc>
              <a:spcBef>
                <a:spcPts val="0"/>
              </a:spcBef>
              <a:spcAft>
                <a:spcPts val="0"/>
              </a:spcAft>
            </a:pPr>
            <a:r>
              <a:rPr sz="2400" b="1" spc="-31" dirty="0">
                <a:solidFill>
                  <a:srgbClr val="0095D4"/>
                </a:solidFill>
                <a:latin typeface="Arial"/>
                <a:cs typeface="Arial"/>
              </a:rPr>
              <a:t>НАЧИНАЙТЕ</a:t>
            </a:r>
            <a:r>
              <a:rPr sz="2400" b="1" spc="135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95D4"/>
                </a:solidFill>
                <a:latin typeface="Arial"/>
                <a:cs typeface="Arial"/>
              </a:rPr>
              <a:t>З</a:t>
            </a:r>
            <a:r>
              <a:rPr sz="2400" b="1" spc="-661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2400" b="1" spc="-89" dirty="0">
                <a:solidFill>
                  <a:srgbClr val="0095D4"/>
                </a:solidFill>
                <a:latin typeface="Arial"/>
                <a:cs typeface="Arial"/>
              </a:rPr>
              <a:t>АРАБАТ</a:t>
            </a:r>
            <a:r>
              <a:rPr sz="2400" b="1" spc="-665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95D4"/>
                </a:solidFill>
                <a:latin typeface="Arial"/>
                <a:cs typeface="Arial"/>
              </a:rPr>
              <a:t>Ы</a:t>
            </a:r>
            <a:r>
              <a:rPr sz="2400" b="1" spc="-663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2400" b="1" spc="-76" dirty="0">
                <a:solidFill>
                  <a:srgbClr val="0095D4"/>
                </a:solidFill>
                <a:latin typeface="Arial"/>
                <a:cs typeface="Arial"/>
              </a:rPr>
              <a:t>ВАТ</a:t>
            </a:r>
            <a:r>
              <a:rPr sz="2400" b="1" spc="-665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95D4"/>
                </a:solidFill>
                <a:latin typeface="Arial"/>
                <a:cs typeface="Arial"/>
              </a:rPr>
              <a:t>Ь</a:t>
            </a:r>
            <a:r>
              <a:rPr sz="2400" b="1" spc="97" dirty="0">
                <a:solidFill>
                  <a:srgbClr val="0095D4"/>
                </a:solidFill>
                <a:latin typeface="Arial"/>
                <a:cs typeface="Arial"/>
              </a:rPr>
              <a:t> </a:t>
            </a:r>
            <a:r>
              <a:rPr sz="2400" b="1" spc="-23" dirty="0">
                <a:solidFill>
                  <a:srgbClr val="0095D4"/>
                </a:solidFill>
                <a:latin typeface="Arial"/>
                <a:cs typeface="Arial"/>
              </a:rPr>
              <a:t>БОЛЬШЕ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427</Words>
  <Application>Microsoft Office PowerPoint</Application>
  <PresentationFormat>Широкоэкранный</PresentationFormat>
  <Paragraphs>177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Arial Black</vt:lpstr>
      <vt:lpstr>Theme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cp:lastModifiedBy>Керимов Надир Курбанмагомедович</cp:lastModifiedBy>
  <cp:revision>2</cp:revision>
  <dcterms:modified xsi:type="dcterms:W3CDTF">2022-11-15T10:42:17Z</dcterms:modified>
</cp:coreProperties>
</file>