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1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9" r:id="rId12"/>
    <p:sldId id="270" r:id="rId13"/>
    <p:sldId id="272" r:id="rId14"/>
    <p:sldId id="271" r:id="rId15"/>
    <p:sldId id="273" r:id="rId16"/>
    <p:sldId id="274" r:id="rId17"/>
    <p:sldId id="266" r:id="rId18"/>
    <p:sldId id="267" r:id="rId19"/>
    <p:sldId id="268" r:id="rId20"/>
  </p:sldIdLst>
  <p:sldSz cx="12192000" cy="6858000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7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Динамика количества субъектов малого и среднего предпринимательства </a:t>
            </a:r>
          </a:p>
        </c:rich>
      </c:tx>
      <c:layout>
        <c:manualLayout>
          <c:xMode val="edge"/>
          <c:yMode val="edge"/>
          <c:x val="0.1318031429770565"/>
          <c:y val="0.157130577925907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6019325130450532"/>
          <c:y val="2.4788322926276429E-2"/>
          <c:w val="0.94994301994302"/>
          <c:h val="0.771598178350851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ИП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4000"/>
                  </a:schemeClr>
                </a:gs>
                <a:gs pos="100000">
                  <a:schemeClr val="accent1">
                    <a:shade val="98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2020 ГОД</c:v>
                </c:pt>
                <c:pt idx="1">
                  <c:v>2021 ГОД</c:v>
                </c:pt>
                <c:pt idx="2">
                  <c:v>2022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902</c:v>
                </c:pt>
                <c:pt idx="1">
                  <c:v>1076</c:v>
                </c:pt>
                <c:pt idx="2">
                  <c:v>1126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ЮЛ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96000"/>
                    <a:lumMod val="104000"/>
                  </a:schemeClr>
                </a:gs>
                <a:gs pos="100000">
                  <a:schemeClr val="accent3">
                    <a:shade val="98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2020 ГОД</c:v>
                </c:pt>
                <c:pt idx="1">
                  <c:v>2021 ГОД</c:v>
                </c:pt>
                <c:pt idx="2">
                  <c:v>2022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301</c:v>
                </c:pt>
                <c:pt idx="1">
                  <c:v>343</c:v>
                </c:pt>
                <c:pt idx="2">
                  <c:v>393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САМОЗАНЯТЫЕ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96000"/>
                    <a:lumMod val="104000"/>
                  </a:schemeClr>
                </a:gs>
                <a:gs pos="100000">
                  <a:schemeClr val="accent5">
                    <a:shade val="98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2020 ГОД</c:v>
                </c:pt>
                <c:pt idx="1">
                  <c:v>2021 ГОД</c:v>
                </c:pt>
                <c:pt idx="2">
                  <c:v>2022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59</c:v>
                </c:pt>
                <c:pt idx="2">
                  <c:v>502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76747064"/>
        <c:axId val="176747456"/>
      </c:barChart>
      <c:catAx>
        <c:axId val="176747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6747456"/>
        <c:crosses val="autoZero"/>
        <c:auto val="1"/>
        <c:lblAlgn val="ctr"/>
        <c:lblOffset val="100"/>
        <c:noMultiLvlLbl val="0"/>
      </c:catAx>
      <c:valAx>
        <c:axId val="176747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67470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Динамика объема налоговых поступлений от СМСП, млн. руб.</a:t>
            </a:r>
          </a:p>
        </c:rich>
      </c:tx>
      <c:layout>
        <c:manualLayout>
          <c:xMode val="edge"/>
          <c:yMode val="edge"/>
          <c:x val="0.17535518553164481"/>
          <c:y val="3.10398376152117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млн. руб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4000"/>
                  </a:schemeClr>
                </a:gs>
                <a:gs pos="100000">
                  <a:schemeClr val="accent1">
                    <a:shade val="98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</c:spPr>
          <c:invertIfNegative val="0"/>
          <c:cat>
            <c:strRef>
              <c:f>Лист1!$A$2:$A$5</c:f>
              <c:strCache>
                <c:ptCount val="3"/>
                <c:pt idx="0">
                  <c:v>2020 год</c:v>
                </c:pt>
                <c:pt idx="1">
                  <c:v>2021 год</c:v>
                </c:pt>
                <c:pt idx="2">
                  <c:v>2022год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23.3</c:v>
                </c:pt>
                <c:pt idx="1">
                  <c:v>61.7</c:v>
                </c:pt>
                <c:pt idx="2">
                  <c:v>31.3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76744320"/>
        <c:axId val="176744712"/>
      </c:barChart>
      <c:catAx>
        <c:axId val="176744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6744712"/>
        <c:crosses val="autoZero"/>
        <c:auto val="1"/>
        <c:lblAlgn val="ctr"/>
        <c:lblOffset val="100"/>
        <c:noMultiLvlLbl val="0"/>
      </c:catAx>
      <c:valAx>
        <c:axId val="176744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67443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1B2B4-D13F-4314-AB02-6FD50CE8D2C8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E844EC-167D-4852-A241-3D82E4506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250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E844EC-167D-4852-A241-3D82E45062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040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159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466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25813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3712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8041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3171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414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123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99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108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140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708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381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857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944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978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E8D8A-2A37-4468-B371-E75F57051BE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CD28541-BE0F-4AAD-BBA9-20FFB5618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47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10" Type="http://schemas.openxmlformats.org/officeDocument/2006/relationships/image" Target="../media/image63.jpg"/><Relationship Id="rId4" Type="http://schemas.openxmlformats.org/officeDocument/2006/relationships/image" Target="../media/image57.jpeg"/><Relationship Id="rId9" Type="http://schemas.openxmlformats.org/officeDocument/2006/relationships/image" Target="../media/image6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&#1084;&#1086;-&#1073;&#1072;&#1084;&#1084;&#1072;&#1090;&#1102;&#1088;&#1090;.&#1088;&#1092;/" TargetMode="External"/><Relationship Id="rId13" Type="http://schemas.openxmlformats.org/officeDocument/2006/relationships/hyperlink" Target="http://&#1084;&#1086;-&#1082;&#1072;&#1079;&#1084;&#1072;&#1072;&#1091;&#1083;&#1100;&#1089;&#1082;&#1080;&#1081;.&#1088;&#1092;/" TargetMode="External"/><Relationship Id="rId18" Type="http://schemas.openxmlformats.org/officeDocument/2006/relationships/hyperlink" Target="http://&#1084;&#1086;-&#1082;&#1091;&#1088;&#1091;&#1096;.&#1088;&#1092;/" TargetMode="External"/><Relationship Id="rId26" Type="http://schemas.openxmlformats.org/officeDocument/2006/relationships/hyperlink" Target="http://&#1084;&#1086;-&#1086;&#1082;&#1090;&#1103;&#1073;&#1088;&#1100;&#1089;&#1082;&#1080;&#1081;.&#1088;&#1092;/" TargetMode="External"/><Relationship Id="rId39" Type="http://schemas.openxmlformats.org/officeDocument/2006/relationships/hyperlink" Target="http://mo169.aiwoo.ru/" TargetMode="External"/><Relationship Id="rId3" Type="http://schemas.openxmlformats.org/officeDocument/2006/relationships/hyperlink" Target="http://&#1072;&#1076;&#1078;&#1080;&#1084;&#1072;&#1078;&#1072;&#1075;&#1072;&#1090;&#1102;&#1088;&#1090;.&#1088;&#1092;/" TargetMode="External"/><Relationship Id="rId21" Type="http://schemas.openxmlformats.org/officeDocument/2006/relationships/hyperlink" Target="http://mutsalaul.e-dag.ru/" TargetMode="External"/><Relationship Id="rId34" Type="http://schemas.openxmlformats.org/officeDocument/2006/relationships/hyperlink" Target="http://&#1084;&#1086;-&#1090;&#1077;&#1084;&#1080;&#1088;&#1072;&#1091;&#1083;.&#1088;&#1092;/" TargetMode="External"/><Relationship Id="rId42" Type="http://schemas.openxmlformats.org/officeDocument/2006/relationships/hyperlink" Target="http://endirey.e-dag.ru/" TargetMode="External"/><Relationship Id="rId7" Type="http://schemas.openxmlformats.org/officeDocument/2006/relationships/hyperlink" Target="http://mo383.aiwoo.ru/" TargetMode="External"/><Relationship Id="rId12" Type="http://schemas.openxmlformats.org/officeDocument/2006/relationships/hyperlink" Target="http://mo360.aiwoo.ru/" TargetMode="External"/><Relationship Id="rId17" Type="http://schemas.openxmlformats.org/officeDocument/2006/relationships/hyperlink" Target="http://mo79.aiwoo.ru/" TargetMode="External"/><Relationship Id="rId25" Type="http://schemas.openxmlformats.org/officeDocument/2006/relationships/hyperlink" Target="http://mo368.aiwoo.ru/" TargetMode="External"/><Relationship Id="rId33" Type="http://schemas.openxmlformats.org/officeDocument/2006/relationships/hyperlink" Target="http://mo163.aiwoo.ru/" TargetMode="External"/><Relationship Id="rId38" Type="http://schemas.openxmlformats.org/officeDocument/2006/relationships/hyperlink" Target="http://mo230.aiwoo.ru/" TargetMode="External"/><Relationship Id="rId2" Type="http://schemas.openxmlformats.org/officeDocument/2006/relationships/image" Target="../media/image12.png"/><Relationship Id="rId16" Type="http://schemas.openxmlformats.org/officeDocument/2006/relationships/hyperlink" Target="http://mo168.aiwoo.ru/" TargetMode="External"/><Relationship Id="rId20" Type="http://schemas.openxmlformats.org/officeDocument/2006/relationships/hyperlink" Target="http://mo180.aiwoo.ru/" TargetMode="External"/><Relationship Id="rId29" Type="http://schemas.openxmlformats.org/officeDocument/2006/relationships/hyperlink" Target="http://mo106.aiwoo.ru/" TargetMode="External"/><Relationship Id="rId41" Type="http://schemas.openxmlformats.org/officeDocument/2006/relationships/hyperlink" Target="http://shagada.e-dag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&#1084;&#1086;-&#1072;&#1082;&#1089;&#1072;&#1081;.&#1088;&#1092;/" TargetMode="External"/><Relationship Id="rId11" Type="http://schemas.openxmlformats.org/officeDocument/2006/relationships/hyperlink" Target="http://&#1084;&#1086;&#1073;&#1086;&#1088;&#1072;&#1075;&#1072;&#1085;&#1075;&#1077;&#1095;&#1091;&#1074;.&#1088;&#1092;/" TargetMode="External"/><Relationship Id="rId24" Type="http://schemas.openxmlformats.org/officeDocument/2006/relationships/hyperlink" Target="http://mo361.aiwoo.ru/" TargetMode="External"/><Relationship Id="rId32" Type="http://schemas.openxmlformats.org/officeDocument/2006/relationships/hyperlink" Target="http://mo373.aiwoo.ru/" TargetMode="External"/><Relationship Id="rId37" Type="http://schemas.openxmlformats.org/officeDocument/2006/relationships/hyperlink" Target="http://toturbiykala.e-dag.ru/" TargetMode="External"/><Relationship Id="rId40" Type="http://schemas.openxmlformats.org/officeDocument/2006/relationships/hyperlink" Target="http://mo281.aiwoo.ru/" TargetMode="External"/><Relationship Id="rId5" Type="http://schemas.openxmlformats.org/officeDocument/2006/relationships/hyperlink" Target="http://mo375.aiwoo.ru/" TargetMode="External"/><Relationship Id="rId15" Type="http://schemas.openxmlformats.org/officeDocument/2006/relationships/hyperlink" Target="http://&#1084;&#1086;-&#1082;&#1072;&#1088;&#1083;&#1072;&#1085;&#1102;&#1088;&#1090;.&#1088;&#1092;/" TargetMode="External"/><Relationship Id="rId23" Type="http://schemas.openxmlformats.org/officeDocument/2006/relationships/hyperlink" Target="http://mo303.aiwoo.ru/" TargetMode="External"/><Relationship Id="rId28" Type="http://schemas.openxmlformats.org/officeDocument/2006/relationships/hyperlink" Target="http://mo363.aiwoo.ru/" TargetMode="External"/><Relationship Id="rId36" Type="http://schemas.openxmlformats.org/officeDocument/2006/relationships/hyperlink" Target="http://mo317.aiwoo.ru/" TargetMode="External"/><Relationship Id="rId10" Type="http://schemas.openxmlformats.org/officeDocument/2006/relationships/hyperlink" Target="http://mobotayrt.ru/" TargetMode="External"/><Relationship Id="rId19" Type="http://schemas.openxmlformats.org/officeDocument/2006/relationships/hyperlink" Target="http://mogilevskoe.e-dag.ru/" TargetMode="External"/><Relationship Id="rId31" Type="http://schemas.openxmlformats.org/officeDocument/2006/relationships/hyperlink" Target="http://&#1084;&#1086;-&#1089;&#1086;&#1074;&#1077;&#1090;&#1089;&#1082;&#1086;&#1077;.&#1088;&#1092;/" TargetMode="External"/><Relationship Id="rId44" Type="http://schemas.openxmlformats.org/officeDocument/2006/relationships/hyperlink" Target="http://mopervomaiskoe.ru/" TargetMode="External"/><Relationship Id="rId4" Type="http://schemas.openxmlformats.org/officeDocument/2006/relationships/hyperlink" Target="http://&#1084;&#1086;-&#1072;&#1076;&#1080;&#1083;&#1100;&#1086;&#1090;&#1072;&#1088;.&#1088;&#1092;/" TargetMode="External"/><Relationship Id="rId9" Type="http://schemas.openxmlformats.org/officeDocument/2006/relationships/hyperlink" Target="http://mobotashyrt.ru/" TargetMode="External"/><Relationship Id="rId14" Type="http://schemas.openxmlformats.org/officeDocument/2006/relationships/hyperlink" Target="http://mo291.aiwoo.ru/" TargetMode="External"/><Relationship Id="rId22" Type="http://schemas.openxmlformats.org/officeDocument/2006/relationships/hyperlink" Target="http://nkostek.e-dag.ru/" TargetMode="External"/><Relationship Id="rId27" Type="http://schemas.openxmlformats.org/officeDocument/2006/relationships/hyperlink" Target="http://mo372.aiwoo.ru/" TargetMode="External"/><Relationship Id="rId30" Type="http://schemas.openxmlformats.org/officeDocument/2006/relationships/hyperlink" Target="http://mo314.aiwoo.ru/" TargetMode="External"/><Relationship Id="rId35" Type="http://schemas.openxmlformats.org/officeDocument/2006/relationships/hyperlink" Target="http://mo255.aiwoo.ru/" TargetMode="External"/><Relationship Id="rId43" Type="http://schemas.openxmlformats.org/officeDocument/2006/relationships/hyperlink" Target="http://&#1085;&#1086;&#1074;&#1086;&#1075;&#1072;&#1075;&#1072;&#1090;&#1083;&#1080;.&#1088;&#1092;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858" y="138296"/>
            <a:ext cx="6574614" cy="16469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4165" y="1840657"/>
            <a:ext cx="9144000" cy="701731"/>
          </a:xfrm>
        </p:spPr>
        <p:txBody>
          <a:bodyPr>
            <a:spAutoFit/>
          </a:bodyPr>
          <a:lstStyle/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ПАСПОРТ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335" y="2615204"/>
            <a:ext cx="2294573" cy="22945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986" y="3015799"/>
            <a:ext cx="3451728" cy="33414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" t="254" r="9205" b="-562"/>
          <a:stretch/>
        </p:blipFill>
        <p:spPr>
          <a:xfrm>
            <a:off x="7329685" y="2915515"/>
            <a:ext cx="4644602" cy="34417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3443502" y="5365771"/>
            <a:ext cx="47042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«ХАСАВЮРТОВСКИЙ РАЙОН» 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13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7730" y="269004"/>
            <a:ext cx="5574531" cy="61876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Реестр инвестиционных проектов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0936" y="1331650"/>
            <a:ext cx="6110582" cy="3107185"/>
          </a:xfrm>
        </p:spPr>
        <p:txBody>
          <a:bodyPr>
            <a:normAutofit fontScale="85000" lnSpcReduction="20000"/>
          </a:bodyPr>
          <a:lstStyle/>
          <a:p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 «Хасавюртовский район» принимает участие в 9 нацпроектах из 12. </a:t>
            </a:r>
            <a:endParaRPr lang="ru-RU" sz="1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ЖИЛЬЁ И ГОРОДСКАЯ СРЕДА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«БЕЗОПАСНЫЕ 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АВТОМОБИЛЬНЫЕ ДОРОГИ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«МАЛОЕ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СРЕДНЕЕ ПРЕДПРИНИМАТЕЛЬСТВО И ПОДДЕРЖКА ИНДИВИДУАЛЬНОЙ ПРЕДПРИНИМАТЕЛЬСКОЙ ИНИЦИАТИВЫ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AutoNum type="arabicPeriod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«ЦИФРОВАЯ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«ЭКОЛОГИЯ»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«ЗДРАВООХРАНЕНИЕ»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«КУЛЬТУРА»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«ДЕМОГРАФИЯ»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«ОБРАЗОВАНИЕ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492" y="269004"/>
            <a:ext cx="2688793" cy="15128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80" y="4882717"/>
            <a:ext cx="2620048" cy="14742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" b="23046"/>
          <a:stretch/>
        </p:blipFill>
        <p:spPr>
          <a:xfrm>
            <a:off x="3192578" y="3390510"/>
            <a:ext cx="4031676" cy="222931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013" y="1969517"/>
            <a:ext cx="3047812" cy="171439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875872" y="3384923"/>
            <a:ext cx="26650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Кандаураульская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 300 мест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035492" y="270609"/>
            <a:ext cx="2634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Эндирейская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СОШ№2 300 мест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80200" y="1969517"/>
            <a:ext cx="28833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Эндирейский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120 мест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57" r="496" b="45016"/>
          <a:stretch/>
        </p:blipFill>
        <p:spPr>
          <a:xfrm>
            <a:off x="8762261" y="3871678"/>
            <a:ext cx="2891663" cy="2022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93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65685" y="770023"/>
            <a:ext cx="3628723" cy="827772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ЭНДИРЕЙСКАЯ СОШ №2 – 300 МЕСТ – 212 381 160 РУБ.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5222" y="104124"/>
            <a:ext cx="6002024" cy="33705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08" y="2589464"/>
            <a:ext cx="5486400" cy="4164177"/>
          </a:xfrm>
          <a:prstGeom prst="rect">
            <a:avLst/>
          </a:prstGeom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5937183" y="4839905"/>
            <a:ext cx="3628723" cy="8277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ТЕРЕЧНАЯ СОШ №2 – 300 МЕСТ – 239 096 350 РУБ.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67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70898" y="263090"/>
            <a:ext cx="2435190" cy="2152851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КОМФОРТНАЯ ГОРОДСКАЯ СРЕДА </a:t>
            </a:r>
            <a:b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ПАРК </a:t>
            </a:r>
            <a:r>
              <a:rPr lang="ru-RU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с.ТЕМИРАУЛ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3 738 000рублей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564" y="263090"/>
            <a:ext cx="3613522" cy="361352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332" y="2717934"/>
            <a:ext cx="3933123" cy="39331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66636" y="4167740"/>
            <a:ext cx="25506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КОМФОРТНАЯ ГОРОДСКАЯ СРЕДА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ПАРК</a:t>
            </a:r>
          </a:p>
          <a:p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с.КОКРЕК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7 895 000 рублей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170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3314" y="4302034"/>
            <a:ext cx="3953692" cy="1776549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Ботаюртовская районная больница </a:t>
            </a:r>
            <a:r>
              <a:rPr lang="ru-RU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- 100 мест- 70 142 820 рублей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5" r="14619" b="41686"/>
          <a:stretch/>
        </p:blipFill>
        <p:spPr>
          <a:xfrm>
            <a:off x="6172196" y="272142"/>
            <a:ext cx="5692411" cy="288036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52" y="2487045"/>
            <a:ext cx="5428004" cy="362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782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1110" y="891325"/>
            <a:ext cx="4533499" cy="1578543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МНОГОФУНКЦИОНАЛЬНЫЙ МЕДИЦИНСКИЙ ЦЕНТР </a:t>
            </a:r>
            <a:b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62 КОЙКО-МЕСТ В СЕЛЬСОВЕТЕ   БОТАЮРТОВСКИЙ – 650 МЛН.РУБ.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27466"/>
          <a:stretch/>
        </p:blipFill>
        <p:spPr>
          <a:xfrm>
            <a:off x="308615" y="2571728"/>
            <a:ext cx="6321805" cy="274049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16"/>
          <a:stretch/>
        </p:blipFill>
        <p:spPr>
          <a:xfrm>
            <a:off x="6232316" y="321903"/>
            <a:ext cx="5648008" cy="27173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036" y="3191347"/>
            <a:ext cx="3059568" cy="33132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" t="11986" b="25844"/>
          <a:stretch/>
        </p:blipFill>
        <p:spPr>
          <a:xfrm>
            <a:off x="4380413" y="4847959"/>
            <a:ext cx="3875315" cy="180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62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26704" y="994589"/>
            <a:ext cx="2397086" cy="1074061"/>
          </a:xfrm>
        </p:spPr>
        <p:txBody>
          <a:bodyPr>
            <a:norm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ФАП с. </a:t>
            </a:r>
            <a:r>
              <a:rPr lang="ru-RU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Кадыротар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205" y="128864"/>
            <a:ext cx="5260031" cy="295964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907" y="3183159"/>
            <a:ext cx="6399560" cy="36008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21" y="3310483"/>
            <a:ext cx="4045634" cy="322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333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1" r="-54" b="31683"/>
          <a:stretch/>
        </p:blipFill>
        <p:spPr>
          <a:xfrm>
            <a:off x="7759336" y="3707098"/>
            <a:ext cx="3028826" cy="304712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0551" y="4185919"/>
            <a:ext cx="3146024" cy="1184080"/>
          </a:xfrm>
        </p:spPr>
        <p:txBody>
          <a:bodyPr>
            <a:normAutofit/>
          </a:bodyPr>
          <a:lstStyle/>
          <a:p>
            <a:r>
              <a:rPr lang="ru-RU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Кемсиюртовская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СОШ</a:t>
            </a:r>
            <a:b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120 мест- 167 362 530 рублей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97" r="1174" b="35001"/>
          <a:stretch/>
        </p:blipFill>
        <p:spPr>
          <a:xfrm>
            <a:off x="4674565" y="613082"/>
            <a:ext cx="3084771" cy="291388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1968" r="-605" b="38540"/>
          <a:stretch/>
        </p:blipFill>
        <p:spPr>
          <a:xfrm>
            <a:off x="8319001" y="676218"/>
            <a:ext cx="3353087" cy="28507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1968" r="1045" b="33715"/>
          <a:stretch/>
        </p:blipFill>
        <p:spPr>
          <a:xfrm>
            <a:off x="929702" y="613082"/>
            <a:ext cx="2991494" cy="29016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95" r="1046" b="31428"/>
          <a:stretch/>
        </p:blipFill>
        <p:spPr>
          <a:xfrm>
            <a:off x="1442305" y="3707098"/>
            <a:ext cx="3025486" cy="307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126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6" t="-21" r="9829" b="22138"/>
          <a:stretch/>
        </p:blipFill>
        <p:spPr>
          <a:xfrm>
            <a:off x="5418188" y="2494018"/>
            <a:ext cx="2189613" cy="314194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038510" y="920359"/>
            <a:ext cx="53669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 итогам показателей оценки эффективности деятельности органов местного самоуправления району в последние годы неоднократно присуждались призовые места. Все мероприятия, реализованные администрацией района, позитивно оценили и жители района. Муниципальному району присуждались призовые места и гранты среди муниципалитетов районов и городов равнинных зон РД за достигнутые наилучшие показатели по результатам комплексной оценки эффективности социально-экономического развития за 2015, 2016,2017,2018,2019,2020 годы.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232225"/>
            <a:ext cx="7622229" cy="673467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МУНИЦИПАЛЬНОГО ОБРАЗОВАНИЯ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4923632"/>
              </p:ext>
            </p:extLst>
          </p:nvPr>
        </p:nvGraphicFramePr>
        <p:xfrm>
          <a:off x="482599" y="1825987"/>
          <a:ext cx="4489994" cy="2424570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1207285"/>
                <a:gridCol w="1065014"/>
                <a:gridCol w="1065014"/>
                <a:gridCol w="1152681"/>
              </a:tblGrid>
              <a:tr h="5909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период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план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факт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% исполнения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20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2020 </a:t>
                      </a:r>
                      <a:r>
                        <a:rPr lang="ru-RU" sz="1200" dirty="0">
                          <a:effectLst/>
                        </a:rPr>
                        <a:t>год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278,8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364,4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130,7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8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    </a:t>
                      </a:r>
                      <a:r>
                        <a:rPr lang="ru-RU" sz="1200" dirty="0" smtClean="0">
                          <a:effectLst/>
                        </a:rPr>
                        <a:t>2021год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273,4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363,8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132,7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20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202</a:t>
                      </a:r>
                      <a:r>
                        <a:rPr lang="ru-RU" sz="1200" dirty="0" smtClean="0">
                          <a:effectLst/>
                        </a:rPr>
                        <a:t>2</a:t>
                      </a:r>
                      <a:r>
                        <a:rPr lang="ru-RU" sz="1200" baseline="0" dirty="0" smtClean="0">
                          <a:effectLst/>
                        </a:rPr>
                        <a:t> </a:t>
                      </a:r>
                      <a:r>
                        <a:rPr lang="en-US" sz="1200" dirty="0" err="1" smtClean="0">
                          <a:effectLst/>
                        </a:rPr>
                        <a:t>год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287.0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323.2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112.6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95956" y="1026454"/>
            <a:ext cx="503056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Налоговые и неналоговые доходы МО </a:t>
            </a:r>
          </a:p>
          <a:p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«Хасавюртовский район»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млн.рублей</a:t>
            </a: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063" y="4314919"/>
            <a:ext cx="1024392" cy="156097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5317" y="5875897"/>
            <a:ext cx="275788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2018 год</a:t>
            </a:r>
            <a:endParaRPr lang="ru-RU" sz="12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социально-экономическим показателям</a:t>
            </a:r>
          </a:p>
          <a:p>
            <a:pPr algn="ctr"/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муниципалитетов районов и городов равниной зоны Республики Дагестан 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23652" y="5635963"/>
            <a:ext cx="396826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11 раз </a:t>
            </a:r>
          </a:p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Кубком Министерства по физической культуре и спорту РД.</a:t>
            </a:r>
          </a:p>
          <a:p>
            <a:pPr algn="ctr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награждался по итогам смотра конкурса на лучшую работу и организацию спортивно массовых мероприятий среди городов и районов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республики.</a:t>
            </a:r>
          </a:p>
          <a:p>
            <a:endParaRPr lang="ru-RU" sz="1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8936658" y="5729855"/>
            <a:ext cx="3055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Дипломом 1 степени «За лучшую организацию работы по развитию физической культуры и спорта» с 2009г. По 2019 гг.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725" y="2490019"/>
            <a:ext cx="2359458" cy="314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56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50" y="5589702"/>
            <a:ext cx="739446" cy="739446"/>
          </a:xfrm>
        </p:spPr>
      </p:pic>
      <p:sp>
        <p:nvSpPr>
          <p:cNvPr id="6" name="Овальная выноска 5"/>
          <p:cNvSpPr/>
          <p:nvPr/>
        </p:nvSpPr>
        <p:spPr>
          <a:xfrm>
            <a:off x="1976960" y="45355"/>
            <a:ext cx="4267200" cy="2438400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инвестора</a:t>
            </a: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09304" y="3062510"/>
            <a:ext cx="3063740" cy="1936210"/>
          </a:xfrm>
          <a:prstGeom prst="flowChartAlternateProcess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поддержка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Мощность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условия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онтакты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94706" y="3062511"/>
            <a:ext cx="3351122" cy="2001013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Консультационная поддержка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ооперация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067490" y="3072599"/>
            <a:ext cx="3279777" cy="1980835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Организационная поддержка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Переговоры, встречи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выезды,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Адм. процедуры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азрешения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95933" y="5697815"/>
            <a:ext cx="30948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ПОРТАЛ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 «ХАСАВЮРТОВСКИЙ РАЙОН»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673" y="5401583"/>
            <a:ext cx="2434235" cy="9777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632" y="5531312"/>
            <a:ext cx="797836" cy="79783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769533" y="5697815"/>
            <a:ext cx="27597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«ХАСАВЮРТОВСКИЙ РАЙОН»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290" y="969482"/>
            <a:ext cx="2040831" cy="13552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9289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3632" y="27788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КОНТАКТНАЯ ИНФОРМАЦИЯ ОРГАНОВ МЕСТНОГО САМОУПРАВЛЕНИЯ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29" y="1294404"/>
            <a:ext cx="1770478" cy="1180318"/>
          </a:xfrm>
        </p:spPr>
      </p:pic>
      <p:sp>
        <p:nvSpPr>
          <p:cNvPr id="5" name="TextBox 4"/>
          <p:cNvSpPr txBox="1"/>
          <p:nvPr/>
        </p:nvSpPr>
        <p:spPr>
          <a:xfrm>
            <a:off x="2186311" y="1294404"/>
            <a:ext cx="20139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Мамаев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Багаутдин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Гаджимурадович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МО «Хасавюртовский район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91285" y="3057143"/>
            <a:ext cx="16927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Шаипов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Исмаил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атипович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40" y="4716494"/>
            <a:ext cx="1742689" cy="129575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40650" y="4671446"/>
            <a:ext cx="16433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Бакиев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Имампаша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Кучукович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главы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 «Хасавюртовский район»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492" y="1271451"/>
            <a:ext cx="1839336" cy="12262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062931" y="1271451"/>
            <a:ext cx="17526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Муртазалиев</a:t>
            </a:r>
            <a:r>
              <a:rPr lang="ru-RU" sz="1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Нурула</a:t>
            </a:r>
            <a:r>
              <a:rPr lang="ru-RU" sz="1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Гасанович</a:t>
            </a:r>
            <a:endParaRPr lang="ru-RU" sz="12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   МО «Хасавюртовский район»</a:t>
            </a:r>
            <a:endParaRPr lang="ru-RU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492" y="3057143"/>
            <a:ext cx="1800494" cy="120032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061828" y="3057143"/>
            <a:ext cx="1767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Алисултанов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Муслим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Абдулмажитович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Управляющий делами администрации  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983" y="1271451"/>
            <a:ext cx="1941987" cy="120327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831978" y="1177062"/>
            <a:ext cx="19891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Алисултанова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Зухра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Джумадиловна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ачальник управления экономики, инвестиции и развития малого предпринимательства администрации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954519" y="4674774"/>
            <a:ext cx="1981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Мусаева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Багдат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Кахармановна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управляющего делами администрации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883581" y="3057143"/>
            <a:ext cx="20427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Абакарова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Дженнет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Камалдиновна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ачальник Управления имущественных отношений администрации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61828" y="4716493"/>
            <a:ext cx="1918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Мамаева Диана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Сапиюллаевна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инансового управления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29" y="3057143"/>
            <a:ext cx="1786987" cy="120032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674" y="3057143"/>
            <a:ext cx="1848800" cy="125377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674" y="4716494"/>
            <a:ext cx="1943628" cy="129575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492" y="4716494"/>
            <a:ext cx="1800493" cy="129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65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948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ПРИВЕТСТВИЕ ГЛАВЫ ХАСАВЮРТОВСКОГО РАЙОНА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948" y="4625161"/>
            <a:ext cx="3143794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Алибеков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Арсланбек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Абдулмажидович</a:t>
            </a:r>
            <a:endParaRPr lang="ru-RU" sz="1600" b="1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МО «Хасавюртовский район»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24250" y="1097280"/>
            <a:ext cx="726294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От имени администрации МО «Хасавюртовский район» приветствую Вас на страницах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Инвестиционного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портала муниципального образования «Хасавюртовский район».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Вашему вниманию представлен «Инвестиционный паспорт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 «Хасавюртовский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район».</a:t>
            </a:r>
          </a:p>
          <a:p>
            <a:pPr algn="just"/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Инвестиционный паспорт разработан для информационной поддержки предпринимателей, потенциальных инвесторов и местных предприятий, планирующих реализацию инвестиционных проектов, содержит основную информацию о районе, отражая конкурентные преимущества и демонстрируя инвестиционные возможности.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Администрация района готова поддержать любую предпринимательскую инициативу и  рассмотреть Ваши предложения по использованию свободных производственных площадей и земельных участков для организации новых производств, и объектов социально-культурной сферы.</a:t>
            </a:r>
          </a:p>
          <a:p>
            <a:pPr algn="just"/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Создание благоприятного инвестиционного климата для потенциальных инвесторов района было и остается одним из приоритетных направлений деятельности администрации района.</a:t>
            </a:r>
          </a:p>
          <a:p>
            <a:pPr algn="just"/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Основная цель нашего сотрудничества – развитие экономики района, создание дополнительных рабочих мест, улучшение благоприятных условий для проживания и качества жизни населения. </a:t>
            </a:r>
          </a:p>
          <a:p>
            <a:pPr algn="just"/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Мы заинтересованы в привлечении инвестиций и готовы оказать всяческое содействие повышению экономической активности в муниципальном образовании. Эта важная и ответственная работа, от которой во многом зависит обеспечение социальной стабильности и экономическое развитие муниципального района. </a:t>
            </a:r>
          </a:p>
          <a:p>
            <a:pPr algn="just"/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Мы готовы и открыты для новых проектов в различных сферах деятельности и постараемся сделать все возможное и невозможное, для того чтобы Вам было выгодно и комфортно работать и развивать свой бизнес на нашей территории.  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5" t="-640" b="16522"/>
          <a:stretch/>
        </p:blipFill>
        <p:spPr>
          <a:xfrm>
            <a:off x="200297" y="1325563"/>
            <a:ext cx="4384552" cy="3178206"/>
          </a:xfrm>
        </p:spPr>
      </p:pic>
    </p:spTree>
    <p:extLst>
      <p:ext uri="{BB962C8B-B14F-4D97-AF65-F5344CB8AC3E}">
        <p14:creationId xmlns:p14="http://schemas.microsoft.com/office/powerpoint/2010/main" val="229346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347" y="1132114"/>
            <a:ext cx="5459250" cy="5344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698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ОБЩАЯ ИНФОРМАЦИЯ О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МУНИЦИПАЛЬНОМ ОБРАЗОВАНИИ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27" y="1325903"/>
            <a:ext cx="1134745" cy="11097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7" name="Прямоугольник 6"/>
          <p:cNvSpPr/>
          <p:nvPr/>
        </p:nvSpPr>
        <p:spPr>
          <a:xfrm>
            <a:off x="1405572" y="1341952"/>
            <a:ext cx="17214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РАЙОНА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1423,60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кв.км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9" y="3121635"/>
            <a:ext cx="1325821" cy="90997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9" name="TextBox 8"/>
          <p:cNvSpPr txBox="1"/>
          <p:nvPr/>
        </p:nvSpPr>
        <p:spPr>
          <a:xfrm>
            <a:off x="1559614" y="3130345"/>
            <a:ext cx="1429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171,336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 человек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9" y="4543289"/>
            <a:ext cx="1384325" cy="1384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530363" y="4903349"/>
            <a:ext cx="186526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42- МУНИЦИПАЛЬНЫХ ОБРАЗОВАНИЙ </a:t>
            </a:r>
          </a:p>
          <a:p>
            <a:endPara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56- НАСЕЛЕННЫХ ПУНКТОВ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25595" y="6403367"/>
            <a:ext cx="28664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ЦЕНТР: г. ХАСАВЮРТ 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833" y="1789927"/>
            <a:ext cx="939988" cy="9399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833" y="3275494"/>
            <a:ext cx="920840" cy="9844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TextBox 16"/>
          <p:cNvSpPr txBox="1"/>
          <p:nvPr/>
        </p:nvSpPr>
        <p:spPr>
          <a:xfrm>
            <a:off x="9214267" y="1090509"/>
            <a:ext cx="11430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077673" y="3527153"/>
            <a:ext cx="19053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51 км.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ЖЕЛЕЗНОДОРОЖНАЯ ЛИНИЯ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Махачкала-Ростов 30 км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Сулак-Астрахань 21 км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221532" y="1841580"/>
            <a:ext cx="1761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351 км. АВТОМОБИЛЬНЫХ 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79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217" y="1358944"/>
            <a:ext cx="6234225" cy="32217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Административно- территориальная структура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 «Хасавюртовский район»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0891" y="1276984"/>
            <a:ext cx="5991497" cy="5097689"/>
          </a:xfrm>
        </p:spPr>
        <p:txBody>
          <a:bodyPr numCol="3">
            <a:noAutofit/>
          </a:bodyPr>
          <a:lstStyle/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1.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Аджимажагатюрт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2.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Адильотарский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3.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Акбулатюрт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4.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село 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Аксай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5.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Байрамаульский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6.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Бамматюрт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7.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Боташюрт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8.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Батаюртовский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9.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Борагангечув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10.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село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Дзержинское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11.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Казмааульский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»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12.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Кандаураул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13.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Карланюртовский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14.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Кокрекский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15.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Костекский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»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16.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село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Куруш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17.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«Могилевский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0"/>
              </a:rPr>
              <a:t>18.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0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0"/>
              </a:rPr>
              <a:t>Моксоб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1"/>
              </a:rPr>
              <a:t>19.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1"/>
              </a:rPr>
              <a:t>село 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1"/>
              </a:rPr>
              <a:t>Муцалаул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/>
              </a:rPr>
              <a:t>20.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/>
              </a:rPr>
              <a:t>село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/>
              </a:rPr>
              <a:t>Новый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/>
              </a:rPr>
              <a:t>Костек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3"/>
              </a:rPr>
              <a:t>21.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3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3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3"/>
              </a:rPr>
              <a:t>Новосельский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3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4"/>
              </a:rPr>
              <a:t>22.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4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4"/>
              </a:rPr>
              <a:t>Новосаситли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5"/>
              </a:rPr>
              <a:t> </a:t>
            </a:r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5"/>
              </a:rPr>
              <a:t>23.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5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5"/>
              </a:rPr>
              <a:t>Нурадилово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6"/>
              </a:rPr>
              <a:t>24.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6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6"/>
              </a:rPr>
              <a:t>«Октябрьский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6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25.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Османюртовский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8"/>
              </a:rPr>
              <a:t>26.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8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8"/>
              </a:rPr>
              <a:t>«Покровский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8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9"/>
              </a:rPr>
              <a:t>27.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9"/>
              </a:rPr>
              <a:t>село 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9"/>
              </a:rPr>
              <a:t>Садовое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0"/>
              </a:rPr>
              <a:t>28.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0"/>
              </a:rPr>
              <a:t>село 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0"/>
              </a:rPr>
              <a:t>Сивух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1"/>
              </a:rPr>
              <a:t>29.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1"/>
              </a:rPr>
              <a:t>село 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1"/>
              </a:rPr>
              <a:t>Советское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2"/>
              </a:rPr>
              <a:t>30.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2"/>
              </a:rPr>
              <a:t>село 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2"/>
              </a:rPr>
              <a:t>Солнечное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3"/>
              </a:rPr>
              <a:t>31.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3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3"/>
              </a:rPr>
              <a:t>Сулевкент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32.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Темираульский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5"/>
              </a:rPr>
              <a:t>33.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5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5"/>
              </a:rPr>
              <a:t>Теречное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6"/>
              </a:rPr>
              <a:t>34.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6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6"/>
              </a:rPr>
              <a:t>Тукита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7"/>
              </a:rPr>
              <a:t>35.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7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7"/>
              </a:rPr>
              <a:t>Тотурбийкала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8"/>
              </a:rPr>
              <a:t>36.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8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8"/>
              </a:rPr>
              <a:t>Хамавюрт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9"/>
              </a:rPr>
              <a:t>37.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9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9"/>
              </a:rPr>
              <a:t>Цияб-Ичичали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0"/>
              </a:rPr>
              <a:t>38.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0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0"/>
              </a:rPr>
              <a:t>Чагаротар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1"/>
              </a:rPr>
              <a:t>39.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1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1"/>
              </a:rPr>
              <a:t>Шагада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2"/>
              </a:rPr>
              <a:t>40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2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2"/>
              </a:rPr>
              <a:t>Эндирей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3"/>
              </a:rPr>
              <a:t>41.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3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3"/>
              </a:rPr>
              <a:t>Новогагатли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4"/>
              </a:rPr>
              <a:t>42.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4"/>
              </a:rPr>
              <a:t>село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4"/>
              </a:rPr>
              <a:t>Первомайское</a:t>
            </a:r>
            <a:endParaRPr lang="ru-RU" sz="11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92388" y="4754415"/>
            <a:ext cx="47382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       </a:t>
            </a:r>
            <a:r>
              <a:rPr lang="ru-RU" sz="1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 «Хасавюртовский район» образовано в 1929 году. Район расположен в равнинной части республики и граничит на севере с МО «</a:t>
            </a:r>
            <a:r>
              <a:rPr lang="ru-RU" sz="14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Бабаюртовский</a:t>
            </a:r>
            <a:r>
              <a:rPr lang="ru-RU" sz="1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район», на юге с МО «</a:t>
            </a:r>
            <a:r>
              <a:rPr lang="ru-RU" sz="14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Казбековский</a:t>
            </a:r>
            <a:r>
              <a:rPr lang="ru-RU" sz="1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район» и МО «</a:t>
            </a:r>
            <a:r>
              <a:rPr lang="ru-RU" sz="14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Новолакский</a:t>
            </a:r>
            <a:r>
              <a:rPr lang="ru-RU" sz="1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район», на востоке с МО «</a:t>
            </a:r>
            <a:r>
              <a:rPr lang="ru-RU" sz="14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Кизилюртовский</a:t>
            </a:r>
            <a:r>
              <a:rPr lang="ru-RU" sz="1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район» и на западе с Чеченской Республикой.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5194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2985" y="31874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 СОЦИАЛЬНО-ЭКОНОМИЧЕСКОГО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МУНИЦИПАЛЬНОГО ОБРАЗОВАНИЯ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703" y="1394119"/>
            <a:ext cx="584654" cy="5846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648178" y="1529200"/>
            <a:ext cx="16321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ЖИЛИЩНЫЙ ФОНД</a:t>
            </a:r>
          </a:p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2 999,8 тыс. кв. м.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270" y="2320546"/>
            <a:ext cx="651495" cy="4226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582535" y="2320546"/>
            <a:ext cx="24416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ЗАРАБОТНАЯ ПЛАТА</a:t>
            </a:r>
          </a:p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27 583 руб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594" y="1359670"/>
            <a:ext cx="619103" cy="6191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594" y="2218764"/>
            <a:ext cx="687871" cy="4577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7374487" y="2221633"/>
            <a:ext cx="1756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ГОДА 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2 749 655 млн. руб.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71518" y="1517108"/>
            <a:ext cx="2200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БЕЗРАБОТИЦЫ 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1,3 %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131455"/>
              </p:ext>
            </p:extLst>
          </p:nvPr>
        </p:nvGraphicFramePr>
        <p:xfrm>
          <a:off x="1902703" y="3012772"/>
          <a:ext cx="7763496" cy="356053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861884"/>
                <a:gridCol w="1474081"/>
                <a:gridCol w="1427531"/>
              </a:tblGrid>
              <a:tr h="70112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effectLst/>
                        </a:rPr>
                        <a:t>Объем отгруженных товаров собственного производства, выполненных работ и услуг собственными силами </a:t>
                      </a:r>
                      <a:br>
                        <a:rPr lang="ru-RU" sz="1200" u="none" strike="noStrike" dirty="0">
                          <a:effectLst/>
                        </a:rPr>
                      </a:br>
                      <a:r>
                        <a:rPr lang="ru-RU" sz="1200" u="none" strike="noStrike" dirty="0">
                          <a:effectLst/>
                        </a:rPr>
                        <a:t>(по промышленным видам деятельности)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тыс. руб.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60</a:t>
                      </a:r>
                      <a:r>
                        <a:rPr lang="ru-RU" sz="1200" u="none" strike="noStrike" baseline="0" dirty="0" smtClean="0">
                          <a:effectLst/>
                        </a:rPr>
                        <a:t> 200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575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Продукция сельского хозяйства, всего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тыс. руб.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10 353,7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575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Общая площадь пашни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га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103,3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151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Площадь закладки многолетних насаждений, всего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га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4,0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151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Объем выполненных работ по виду деятельности "строительство"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тыс. руб.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 </a:t>
                      </a:r>
                      <a:r>
                        <a:rPr lang="ru-RU" sz="1200" u="none" strike="noStrike" dirty="0" smtClean="0">
                          <a:effectLst/>
                        </a:rPr>
                        <a:t>448,1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575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Ввод в действие жилых домов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err="1">
                          <a:effectLst/>
                        </a:rPr>
                        <a:t>кв.м</a:t>
                      </a:r>
                      <a:r>
                        <a:rPr lang="ru-RU" sz="1200" u="none" strike="noStrike" dirty="0">
                          <a:effectLst/>
                        </a:rPr>
                        <a:t>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73000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6543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Оборот розничной торговли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тыс. руб.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753405,0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151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Оборот субъектов малого и среднего предпринимательства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тыс. руб.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978,0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238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Налоговые и неналоговые доходы бюджета муниципального района (городского округа)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тыс. руб.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430,2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151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Среднемесячная номинальная начисленная заработная плата: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27583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851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Число вновь созданных рабочих мест, всего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ед.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428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403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263" y="121920"/>
            <a:ext cx="11034349" cy="931817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Инвестиции в основной капитал за счет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всех источников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финансирования</a:t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2022 год (тыс. руб.).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7966771"/>
              </p:ext>
            </p:extLst>
          </p:nvPr>
        </p:nvGraphicFramePr>
        <p:xfrm>
          <a:off x="644434" y="1541418"/>
          <a:ext cx="5947954" cy="204647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019756"/>
                <a:gridCol w="1254666"/>
                <a:gridCol w="1454332"/>
                <a:gridCol w="1219200"/>
              </a:tblGrid>
              <a:tr h="16042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Инвестиции в основной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Капитал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в том числе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93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по крупным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и средним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предприятиям </a:t>
                      </a:r>
                      <a:r>
                        <a:rPr lang="ru-RU" sz="1200" baseline="30000" dirty="0">
                          <a:effectLst/>
                        </a:rPr>
                        <a:t>2)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424180" algn="l"/>
                        </a:tabLst>
                      </a:pPr>
                      <a:r>
                        <a:rPr lang="ru-RU" sz="1200" dirty="0">
                          <a:effectLst/>
                        </a:rPr>
                        <a:t>из них: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находящиеся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 территории МО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906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</a:rPr>
                        <a:t>Хасавюртовский</a:t>
                      </a:r>
                      <a:endParaRPr lang="ru-RU" sz="11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4660490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2452728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1755887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316176"/>
              </p:ext>
            </p:extLst>
          </p:nvPr>
        </p:nvGraphicFramePr>
        <p:xfrm>
          <a:off x="652970" y="3631474"/>
          <a:ext cx="5956833" cy="224638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011852"/>
                <a:gridCol w="1267980"/>
                <a:gridCol w="1448702"/>
                <a:gridCol w="1228299"/>
              </a:tblGrid>
              <a:tr h="1968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в том числе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874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по малым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предприятиям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(без учета микро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предприятий)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прочие субъекты малого предпринимательства (индивидуальные предприниматели, КФХ)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из них: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направленных на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индивидуальное жилищное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строительство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84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 Хасавюртовский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109470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2098292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1981622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950029" y="1445623"/>
            <a:ext cx="479783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Инвестиционная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в  муниципальном районе осуществляется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действующих  федеральных и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нормативно-правовых актов, 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нормативно-правовых актов органов местного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самоуправлении. 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Среди инвестиционных интересов района, наряду с развитием сельскохозяйственной отрасли, внедрением инновационных технологий  важную роль играет развитие малого предпринимательства, оно является одной из стратегических задач администрации муниципального района.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Со своей стороны, мы готовы и будем поддерживать предпринимателей, заинтересованных в развитии, как своего бизнеса, так  и участвующих в реализации значимых для района проектов и приоритетных направлений. создан и утвержден состав Совета по улучшению инвестиционного климата, поддержке инвестиционных проектов и экспертному отбору стратегических проектов при главе муниципального образования, решением Собрания депутатов муниципального района утверждено положение «О налоговых льготах по местным налогам юридическим лицам и предпринимателям, осуществляющим инвестиционную деятельность на территории муниципального района».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27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3175" y="343708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ЗЕМЕЛЬНЫЕ РЕСУРСЫ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3521" t="27562" r="59902" b="49234"/>
          <a:stretch/>
        </p:blipFill>
        <p:spPr>
          <a:xfrm>
            <a:off x="3963223" y="2765638"/>
            <a:ext cx="978900" cy="10283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s://www.admsr.ru/invest/images/passport/8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92" t="18382" r="43109" b="62266"/>
          <a:stretch/>
        </p:blipFill>
        <p:spPr bwMode="auto">
          <a:xfrm>
            <a:off x="5632220" y="1709430"/>
            <a:ext cx="1066799" cy="10145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s://www.admsr.ru/invest/images/passport/8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75" t="29720" r="26252" b="49364"/>
          <a:stretch/>
        </p:blipFill>
        <p:spPr bwMode="auto">
          <a:xfrm>
            <a:off x="7573254" y="2851267"/>
            <a:ext cx="927426" cy="9427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s://www.admsr.ru/invest/images/passport/8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7" t="52980" r="63781" b="26495"/>
          <a:stretch/>
        </p:blipFill>
        <p:spPr bwMode="auto">
          <a:xfrm>
            <a:off x="4076051" y="4354144"/>
            <a:ext cx="949235" cy="9982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s://www.admsr.ru/invest/images/passport/8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9" t="73311" r="53224" b="5773"/>
          <a:stretch/>
        </p:blipFill>
        <p:spPr bwMode="auto">
          <a:xfrm>
            <a:off x="5793395" y="5268048"/>
            <a:ext cx="1005839" cy="9884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ttps://www.admsr.ru/invest/images/passport/8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60" t="71550" r="34606" b="6166"/>
          <a:stretch/>
        </p:blipFill>
        <p:spPr bwMode="auto">
          <a:xfrm>
            <a:off x="7540617" y="4417387"/>
            <a:ext cx="992700" cy="9274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5229496" y="3672848"/>
            <a:ext cx="2133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142358 га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33317" y="2531525"/>
            <a:ext cx="164000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предприятий 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ромышленности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1530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33317" y="4849842"/>
            <a:ext cx="1846310" cy="737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природоохранного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назначения 36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65619" y="1586906"/>
            <a:ext cx="16023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лесного фонда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14562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05291" y="2462369"/>
            <a:ext cx="13272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Водный фонд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950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37788" y="4313354"/>
            <a:ext cx="13514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населенных 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унктов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7032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57178" y="6160750"/>
            <a:ext cx="2123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Сельскохозяйственные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емли 91279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29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5474" y="431434"/>
            <a:ext cx="6281110" cy="128089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АГРОПРОМЫШЛЕННЫЙ КОМПЛЕКС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9168" t="15442" r="14052" b="62661"/>
          <a:stretch/>
        </p:blipFill>
        <p:spPr>
          <a:xfrm>
            <a:off x="9067986" y="1739803"/>
            <a:ext cx="902690" cy="8840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2162" t="17806" r="68772" b="63826"/>
          <a:stretch/>
        </p:blipFill>
        <p:spPr>
          <a:xfrm>
            <a:off x="1972045" y="1668274"/>
            <a:ext cx="1215170" cy="878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931092" y="1342992"/>
            <a:ext cx="19060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34375" y="2623882"/>
            <a:ext cx="18136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13041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КРЕСТЬЯНСКО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ФЕРМЕРСКИХ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</a:t>
            </a:r>
          </a:p>
          <a:p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81816" y="2716214"/>
            <a:ext cx="12750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39619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ЛИЧНЫХ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ПОДСОБНЫХ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21" y="3756554"/>
            <a:ext cx="3053959" cy="22339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409" y="1998920"/>
            <a:ext cx="1143610" cy="962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567" y="3274329"/>
            <a:ext cx="1167851" cy="778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06175" y="4269257"/>
            <a:ext cx="1052819" cy="6830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288" y="4269257"/>
            <a:ext cx="686370" cy="6863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TextBox 16"/>
          <p:cNvSpPr txBox="1"/>
          <p:nvPr/>
        </p:nvSpPr>
        <p:spPr>
          <a:xfrm>
            <a:off x="6349370" y="2231487"/>
            <a:ext cx="1107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МОЛОКО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59 891 ТОНН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05013" y="3250372"/>
            <a:ext cx="1582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ЯЙЦА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65 655 ТЫС. ШТУК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277" y="4545369"/>
            <a:ext cx="559279" cy="5592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TextBox 19"/>
          <p:cNvSpPr txBox="1"/>
          <p:nvPr/>
        </p:nvSpPr>
        <p:spPr>
          <a:xfrm>
            <a:off x="6521511" y="4269257"/>
            <a:ext cx="1107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МЯСО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27 350 ТОНН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06815" y="6057127"/>
            <a:ext cx="2084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«БАТЫР-БРОЙЛЕР»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685" y="5409013"/>
            <a:ext cx="941614" cy="896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6618674" y="5626231"/>
            <a:ext cx="838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ТОНН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454916" y="4189320"/>
            <a:ext cx="23853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62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СЕЛЬСКОХОЗЯЙСТВЕННЫХ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ПРЕДПРИЯТИЙ 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8440535" y="5210732"/>
            <a:ext cx="2445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84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СЕЛЬСКОХОЗЯЙСТВЕННЫЙ ПРОИЗВОСТВЕННЫЙ КООПЕРАТИВ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06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5158" y="473189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ПРЕДПРИНИМАТЕЛЬСТВО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6049085"/>
              </p:ext>
            </p:extLst>
          </p:nvPr>
        </p:nvGraphicFramePr>
        <p:xfrm>
          <a:off x="770896" y="1175657"/>
          <a:ext cx="5847619" cy="3652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4215309705"/>
              </p:ext>
            </p:extLst>
          </p:nvPr>
        </p:nvGraphicFramePr>
        <p:xfrm>
          <a:off x="6325325" y="2914227"/>
          <a:ext cx="5335451" cy="3273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7585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6494</TotalTime>
  <Words>1249</Words>
  <Application>Microsoft Office PowerPoint</Application>
  <PresentationFormat>Широкоэкранный</PresentationFormat>
  <Paragraphs>301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Century Gothic</vt:lpstr>
      <vt:lpstr>Times New Roman</vt:lpstr>
      <vt:lpstr>Wingdings 3</vt:lpstr>
      <vt:lpstr>Легкий дым</vt:lpstr>
      <vt:lpstr>ИНВЕСТИЦИОННЫЙ ПАСПОРТ</vt:lpstr>
      <vt:lpstr>ПРИВЕТСТВИЕ ГЛАВЫ ХАСАВЮРТОВСКОГО РАЙОНА</vt:lpstr>
      <vt:lpstr>ОБЩАЯ ИНФОРМАЦИЯ О  МУНИЦИПАЛЬНОМ ОБРАЗОВАНИИ</vt:lpstr>
      <vt:lpstr>Административно- территориальная структура  МО «Хасавюртовский район»</vt:lpstr>
      <vt:lpstr>ПАРАМЕТРЫ СОЦИАЛЬНО-ЭКОНОМИЧЕСКОГО  РАЗВИТИЯ МУНИЦИПАЛЬНОГО ОБРАЗОВАНИЯ</vt:lpstr>
      <vt:lpstr>Инвестиции в основной капитал за счет всех источников финансирования за 2022 год (тыс. руб.). </vt:lpstr>
      <vt:lpstr>ЗЕМЕЛЬНЫЕ РЕСУРСЫ  МУНИЦИПАЛЬНОГО ОБРАЗОВАНИЯ</vt:lpstr>
      <vt:lpstr>АГРОПРОМЫШЛЕННЫЙ КОМПЛЕКС </vt:lpstr>
      <vt:lpstr>ПРЕДПРИНИМАТЕЛЬСТВО</vt:lpstr>
      <vt:lpstr>Реестр инвестиционных проектов </vt:lpstr>
      <vt:lpstr>Презентация PowerPoint</vt:lpstr>
      <vt:lpstr>КОМФОРТНАЯ ГОРОДСКАЯ СРЕДА  ПАРК с.ТЕМИРАУЛ – 3 738 000рублей</vt:lpstr>
      <vt:lpstr>Ботаюртовская районная больница - 100 мест- 70 142 820 рублей</vt:lpstr>
      <vt:lpstr>МНОГОФУНКЦИОНАЛЬНЫЙ МЕДИЦИНСКИЙ ЦЕНТР    НА 62 КОЙКО-МЕСТ В СЕЛЬСОВЕТЕ   БОТАЮРТОВСКИЙ – 650 МЛН.РУБ.</vt:lpstr>
      <vt:lpstr>ФАП с. Кадыротар </vt:lpstr>
      <vt:lpstr>Кемсиюртовская СОШ 120 мест- 167 362 530 рублей</vt:lpstr>
      <vt:lpstr>ДОСТИЖЕНИЯ МУНИЦИПАЛЬНОГО ОБРАЗОВАНИЯ</vt:lpstr>
      <vt:lpstr>Презентация PowerPoint</vt:lpstr>
      <vt:lpstr>КОНТАКТНАЯ ИНФОРМАЦИЯ ОРГАНОВ МЕСТНОГО САМОУПРАВЛЕНИЯ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ИНВЕСТИЦИОННЫЙ ПАСПОРТ</dc:title>
  <dc:creator>Muslim</dc:creator>
  <cp:lastModifiedBy>1</cp:lastModifiedBy>
  <cp:revision>103</cp:revision>
  <cp:lastPrinted>2023-02-03T12:05:27Z</cp:lastPrinted>
  <dcterms:created xsi:type="dcterms:W3CDTF">2021-04-26T07:21:12Z</dcterms:created>
  <dcterms:modified xsi:type="dcterms:W3CDTF">2023-02-03T12:27:12Z</dcterms:modified>
</cp:coreProperties>
</file>