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9" r:id="rId12"/>
    <p:sldId id="270" r:id="rId13"/>
    <p:sldId id="272" r:id="rId14"/>
    <p:sldId id="271" r:id="rId15"/>
    <p:sldId id="273" r:id="rId16"/>
    <p:sldId id="274" r:id="rId17"/>
    <p:sldId id="266" r:id="rId18"/>
    <p:sldId id="267" r:id="rId19"/>
    <p:sldId id="268" r:id="rId20"/>
  </p:sldIdLst>
  <p:sldSz cx="12192000" cy="6858000"/>
  <p:notesSz cx="6797675" cy="99250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количества субъектов малого и среднего предпринимательства </a:t>
            </a:r>
          </a:p>
        </c:rich>
      </c:tx>
      <c:layout>
        <c:manualLayout>
          <c:xMode val="edge"/>
          <c:yMode val="edge"/>
          <c:x val="0.1318031429770565"/>
          <c:y val="0.157130577925907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6019325130450532"/>
          <c:y val="2.4788322926276429E-2"/>
          <c:w val="0.94994301994302"/>
          <c:h val="0.77159817835085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ИП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902</c:v>
                </c:pt>
                <c:pt idx="1">
                  <c:v>1076</c:v>
                </c:pt>
                <c:pt idx="2">
                  <c:v>1126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ЮЛ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tint val="96000"/>
                    <a:lumMod val="104000"/>
                  </a:schemeClr>
                </a:gs>
                <a:gs pos="100000">
                  <a:schemeClr val="accent3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301</c:v>
                </c:pt>
                <c:pt idx="1">
                  <c:v>343</c:v>
                </c:pt>
                <c:pt idx="2">
                  <c:v>393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САМОЗАНЯТЫЕ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96000"/>
                    <a:lumMod val="104000"/>
                  </a:schemeClr>
                </a:gs>
                <a:gs pos="100000">
                  <a:schemeClr val="accent5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0</c:v>
                </c:pt>
                <c:pt idx="1">
                  <c:v>59</c:v>
                </c:pt>
                <c:pt idx="2">
                  <c:v>502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79523280"/>
        <c:axId val="243018672"/>
      </c:barChart>
      <c:catAx>
        <c:axId val="179523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3018672"/>
        <c:crosses val="autoZero"/>
        <c:auto val="1"/>
        <c:lblAlgn val="ctr"/>
        <c:lblOffset val="100"/>
        <c:noMultiLvlLbl val="0"/>
      </c:catAx>
      <c:valAx>
        <c:axId val="243018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952328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Динамика объема налоговых поступлений от СМСП, млн. руб.</a:t>
            </a:r>
          </a:p>
        </c:rich>
      </c:tx>
      <c:layout>
        <c:manualLayout>
          <c:xMode val="edge"/>
          <c:yMode val="edge"/>
          <c:x val="0.17535518553164481"/>
          <c:y val="3.10398376152117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96000"/>
                    <a:lumMod val="104000"/>
                  </a:schemeClr>
                </a:gs>
                <a:gs pos="100000">
                  <a:schemeClr val="accent1">
                    <a:shade val="98000"/>
                    <a:lumMod val="94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rotWithShape="0">
                <a:srgbClr val="000000">
                  <a:alpha val="60000"/>
                </a:srgbClr>
              </a:outerShdw>
            </a:effectLst>
          </c:spPr>
          <c:invertIfNegative val="0"/>
          <c:cat>
            <c:strRef>
              <c:f>Лист1!$A$2:$A$5</c:f>
              <c:strCache>
                <c:ptCount val="3"/>
                <c:pt idx="0">
                  <c:v>2018 год</c:v>
                </c:pt>
                <c:pt idx="1">
                  <c:v>2019 год</c:v>
                </c:pt>
                <c:pt idx="2">
                  <c:v>2020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23.3</c:v>
                </c:pt>
                <c:pt idx="1">
                  <c:v>61.7</c:v>
                </c:pt>
                <c:pt idx="2">
                  <c:v>31.3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243021472"/>
        <c:axId val="243022032"/>
      </c:barChart>
      <c:catAx>
        <c:axId val="243021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3022032"/>
        <c:crosses val="autoZero"/>
        <c:auto val="1"/>
        <c:lblAlgn val="ctr"/>
        <c:lblOffset val="100"/>
        <c:noMultiLvlLbl val="0"/>
      </c:catAx>
      <c:valAx>
        <c:axId val="2430220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30214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1B2B4-D13F-4314-AB02-6FD50CE8D2C8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E844EC-167D-4852-A241-3D82E45062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2505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844EC-167D-4852-A241-3D82E450626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040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1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9466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325813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371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88041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317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143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123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099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108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14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708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381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857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944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978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E8D8A-2A37-4468-B371-E75F57051BE1}" type="datetimeFigureOut">
              <a:rPr lang="ru-RU" smtClean="0"/>
              <a:t>20.05.2021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CD28541-BE0F-4AAD-BBA9-20FFB56182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4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hyperlink" Target="http://&#1084;&#1086;-&#1082;&#1072;&#1079;&#1084;&#1072;&#1072;&#1091;&#1083;&#1100;&#1089;&#1082;&#1080;&#1081;.&#1088;&#1092;/" TargetMode="External"/><Relationship Id="rId18" Type="http://schemas.openxmlformats.org/officeDocument/2006/relationships/hyperlink" Target="http://&#1084;&#1086;-&#1082;&#1091;&#1088;&#1091;&#1096;.&#1088;&#1092;/" TargetMode="External"/><Relationship Id="rId26" Type="http://schemas.openxmlformats.org/officeDocument/2006/relationships/hyperlink" Target="http://&#1084;&#1086;-&#1086;&#1082;&#1090;&#1103;&#1073;&#1088;&#1100;&#1089;&#1082;&#1080;&#1081;.&#1088;&#1092;/" TargetMode="External"/><Relationship Id="rId39" Type="http://schemas.openxmlformats.org/officeDocument/2006/relationships/hyperlink" Target="http://mo169.aiwoo.ru/" TargetMode="External"/><Relationship Id="rId21" Type="http://schemas.openxmlformats.org/officeDocument/2006/relationships/hyperlink" Target="http://mutsalaul.e-dag.ru/" TargetMode="External"/><Relationship Id="rId34" Type="http://schemas.openxmlformats.org/officeDocument/2006/relationships/hyperlink" Target="http://&#1084;&#1086;-&#1090;&#1077;&#1084;&#1080;&#1088;&#1072;&#1091;&#1083;.&#1088;&#1092;/" TargetMode="External"/><Relationship Id="rId42" Type="http://schemas.openxmlformats.org/officeDocument/2006/relationships/hyperlink" Target="http://endirey.e-dag.ru/" TargetMode="External"/><Relationship Id="rId7" Type="http://schemas.openxmlformats.org/officeDocument/2006/relationships/hyperlink" Target="http://mo383.aiwoo.ru/" TargetMode="External"/><Relationship Id="rId2" Type="http://schemas.openxmlformats.org/officeDocument/2006/relationships/image" Target="../media/image12.png"/><Relationship Id="rId16" Type="http://schemas.openxmlformats.org/officeDocument/2006/relationships/hyperlink" Target="http://mo168.aiwoo.ru/" TargetMode="External"/><Relationship Id="rId20" Type="http://schemas.openxmlformats.org/officeDocument/2006/relationships/hyperlink" Target="http://mo180.aiwoo.ru/" TargetMode="External"/><Relationship Id="rId29" Type="http://schemas.openxmlformats.org/officeDocument/2006/relationships/hyperlink" Target="http://mo106.aiwoo.ru/" TargetMode="External"/><Relationship Id="rId41" Type="http://schemas.openxmlformats.org/officeDocument/2006/relationships/hyperlink" Target="http://shagada.e-dag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&#1084;&#1086;-&#1072;&#1082;&#1089;&#1072;&#1081;.&#1088;&#1092;/" TargetMode="External"/><Relationship Id="rId11" Type="http://schemas.openxmlformats.org/officeDocument/2006/relationships/hyperlink" Target="http://&#1084;&#1086;&#1073;&#1086;&#1088;&#1072;&#1075;&#1072;&#1085;&#1075;&#1077;&#1095;&#1091;&#1074;.&#1088;&#1092;/" TargetMode="External"/><Relationship Id="rId24" Type="http://schemas.openxmlformats.org/officeDocument/2006/relationships/hyperlink" Target="http://mo361.aiwoo.ru/" TargetMode="External"/><Relationship Id="rId32" Type="http://schemas.openxmlformats.org/officeDocument/2006/relationships/hyperlink" Target="http://mo373.aiwoo.ru/" TargetMode="External"/><Relationship Id="rId37" Type="http://schemas.openxmlformats.org/officeDocument/2006/relationships/hyperlink" Target="http://toturbiykala.e-dag.ru/" TargetMode="External"/><Relationship Id="rId40" Type="http://schemas.openxmlformats.org/officeDocument/2006/relationships/hyperlink" Target="http://mo281.aiwoo.ru/" TargetMode="External"/><Relationship Id="rId5" Type="http://schemas.openxmlformats.org/officeDocument/2006/relationships/hyperlink" Target="http://mo375.aiwoo.ru/" TargetMode="External"/><Relationship Id="rId15" Type="http://schemas.openxmlformats.org/officeDocument/2006/relationships/hyperlink" Target="http://&#1084;&#1086;-&#1082;&#1072;&#1088;&#1083;&#1072;&#1085;&#1102;&#1088;&#1090;.&#1088;&#1092;/" TargetMode="External"/><Relationship Id="rId23" Type="http://schemas.openxmlformats.org/officeDocument/2006/relationships/hyperlink" Target="http://mo303.aiwoo.ru/" TargetMode="External"/><Relationship Id="rId28" Type="http://schemas.openxmlformats.org/officeDocument/2006/relationships/hyperlink" Target="http://mo363.aiwoo.ru/" TargetMode="External"/><Relationship Id="rId36" Type="http://schemas.openxmlformats.org/officeDocument/2006/relationships/hyperlink" Target="http://mo317.aiwoo.ru/" TargetMode="External"/><Relationship Id="rId10" Type="http://schemas.openxmlformats.org/officeDocument/2006/relationships/hyperlink" Target="http://mobotayrt.ru/" TargetMode="External"/><Relationship Id="rId19" Type="http://schemas.openxmlformats.org/officeDocument/2006/relationships/hyperlink" Target="http://mogilevskoe.e-dag.ru/" TargetMode="External"/><Relationship Id="rId31" Type="http://schemas.openxmlformats.org/officeDocument/2006/relationships/hyperlink" Target="http://&#1084;&#1086;-&#1089;&#1086;&#1074;&#1077;&#1090;&#1089;&#1082;&#1086;&#1077;.&#1088;&#1092;/" TargetMode="External"/><Relationship Id="rId44" Type="http://schemas.openxmlformats.org/officeDocument/2006/relationships/hyperlink" Target="http://mopervomaiskoe.ru/" TargetMode="External"/><Relationship Id="rId4" Type="http://schemas.openxmlformats.org/officeDocument/2006/relationships/hyperlink" Target="http://&#1084;&#1086;-&#1072;&#1076;&#1080;&#1083;&#1100;&#1086;&#1090;&#1072;&#1088;.&#1088;&#1092;/" TargetMode="External"/><Relationship Id="rId9" Type="http://schemas.openxmlformats.org/officeDocument/2006/relationships/hyperlink" Target="http://mobotashyrt.ru/" TargetMode="External"/><Relationship Id="rId14" Type="http://schemas.openxmlformats.org/officeDocument/2006/relationships/hyperlink" Target="http://mo291.aiwoo.ru/" TargetMode="External"/><Relationship Id="rId22" Type="http://schemas.openxmlformats.org/officeDocument/2006/relationships/hyperlink" Target="http://nkostek.e-dag.ru/" TargetMode="External"/><Relationship Id="rId27" Type="http://schemas.openxmlformats.org/officeDocument/2006/relationships/hyperlink" Target="http://mo372.aiwoo.ru/" TargetMode="External"/><Relationship Id="rId30" Type="http://schemas.openxmlformats.org/officeDocument/2006/relationships/hyperlink" Target="http://mo314.aiwoo.ru/" TargetMode="External"/><Relationship Id="rId35" Type="http://schemas.openxmlformats.org/officeDocument/2006/relationships/hyperlink" Target="http://mo255.aiwoo.ru/" TargetMode="External"/><Relationship Id="rId43" Type="http://schemas.openxmlformats.org/officeDocument/2006/relationships/hyperlink" Target="http://&#1085;&#1086;&#1074;&#1086;&#1075;&#1072;&#1075;&#1072;&#1090;&#1083;&#1080;.&#1088;&#1092;/" TargetMode="External"/><Relationship Id="rId8" Type="http://schemas.openxmlformats.org/officeDocument/2006/relationships/hyperlink" Target="http://&#1084;&#1086;-&#1073;&#1072;&#1084;&#1084;&#1072;&#1090;&#1102;&#1088;&#1090;.&#1088;&#1092;/" TargetMode="External"/><Relationship Id="rId3" Type="http://schemas.openxmlformats.org/officeDocument/2006/relationships/hyperlink" Target="http://&#1072;&#1076;&#1078;&#1080;&#1084;&#1072;&#1078;&#1072;&#1075;&#1072;&#1090;&#1102;&#1088;&#1090;.&#1088;&#1092;/" TargetMode="External"/><Relationship Id="rId12" Type="http://schemas.openxmlformats.org/officeDocument/2006/relationships/hyperlink" Target="http://mo360.aiwoo.ru/" TargetMode="External"/><Relationship Id="rId17" Type="http://schemas.openxmlformats.org/officeDocument/2006/relationships/hyperlink" Target="http://mo79.aiwoo.ru/" TargetMode="External"/><Relationship Id="rId25" Type="http://schemas.openxmlformats.org/officeDocument/2006/relationships/hyperlink" Target="http://mo368.aiwoo.ru/" TargetMode="External"/><Relationship Id="rId33" Type="http://schemas.openxmlformats.org/officeDocument/2006/relationships/hyperlink" Target="http://mo163.aiwoo.ru/" TargetMode="External"/><Relationship Id="rId38" Type="http://schemas.openxmlformats.org/officeDocument/2006/relationships/hyperlink" Target="http://mo230.aiwoo.ru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858" y="138296"/>
            <a:ext cx="6574614" cy="16469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4165" y="1840657"/>
            <a:ext cx="9144000" cy="701731"/>
          </a:xfrm>
        </p:spPr>
        <p:txBody>
          <a:bodyPr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ПАСПОРТ</a:t>
            </a:r>
            <a:endParaRPr 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335" y="2615204"/>
            <a:ext cx="2294573" cy="229457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986" y="3015799"/>
            <a:ext cx="3451728" cy="334145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" t="254" r="9205" b="-562"/>
          <a:stretch/>
        </p:blipFill>
        <p:spPr>
          <a:xfrm>
            <a:off x="7329685" y="2915515"/>
            <a:ext cx="4644602" cy="34417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3443502" y="5365771"/>
            <a:ext cx="47042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ОБРАЗОВАНИЕ</a:t>
            </a: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«ХАСАВЮРТОВСКИЙ РАЙОН» 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13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7730" y="269004"/>
            <a:ext cx="5574531" cy="6187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Реестр инвестиционных проектов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936" y="1331650"/>
            <a:ext cx="6110582" cy="3107185"/>
          </a:xfrm>
        </p:spPr>
        <p:txBody>
          <a:bodyPr>
            <a:normAutofit fontScale="85000" lnSpcReduction="20000"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район» принимает участие в 9 нацпроектах из 12. </a:t>
            </a:r>
            <a:endParaRPr lang="ru-RU" sz="1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ЖИЛЬЁ И ГОРОДСКАЯ СРЕДА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«БЕЗОПАСНЫЕ И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КАЧЕСТВЕННЫЕ АВТОМОБИЛЬНЫЕ ДОРОГИ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«МАЛОЕ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 И ПОДДЕРЖКА ИНДИВИДУАЛЬНОЙ ПРЕДПРИНИМАТЕЛЬСКОЙ ИНИЦИАТИВЫ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buAutoNum type="arabicPeriod"/>
            </a:pP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«ЦИФРОВАЯ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«ЭКОЛОГИЯ»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«ЗДРАВООХРАНЕНИЕ»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«КУЛЬТУРА»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«ДЕМОГРАФИЯ»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«ОБРАЗОВАНИЕ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1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492" y="269004"/>
            <a:ext cx="2688793" cy="1512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80" y="4882717"/>
            <a:ext cx="2620048" cy="14742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" b="23046"/>
          <a:stretch/>
        </p:blipFill>
        <p:spPr>
          <a:xfrm>
            <a:off x="3192578" y="3390510"/>
            <a:ext cx="4031676" cy="222931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13" y="1969517"/>
            <a:ext cx="3047812" cy="171439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75872" y="3384923"/>
            <a:ext cx="2665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Кандаураульская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 300 мест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35492" y="270609"/>
            <a:ext cx="2634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Эндирейская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СОШ№2 300 мест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80200" y="1969517"/>
            <a:ext cx="2883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Эндирейский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120 мест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57" r="496" b="45016"/>
          <a:stretch/>
        </p:blipFill>
        <p:spPr>
          <a:xfrm>
            <a:off x="8762261" y="3871678"/>
            <a:ext cx="2891663" cy="20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3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5685" y="770023"/>
            <a:ext cx="3628723" cy="827772"/>
          </a:xfrm>
        </p:spPr>
        <p:txBody>
          <a:bodyPr>
            <a:norm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ЭНДИРЕЙСКАЯ СОШ №2 – 300 МЕСТ – 212 381 160 РУБ.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222" y="104124"/>
            <a:ext cx="6002024" cy="33705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08" y="2589464"/>
            <a:ext cx="5486400" cy="4164177"/>
          </a:xfrm>
          <a:prstGeom prst="rect">
            <a:avLst/>
          </a:prstGeom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5937183" y="4839905"/>
            <a:ext cx="3628723" cy="8277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ТЕРЕЧНАЯ СОШ №2 – 300 МЕСТ – 239 096 350 РУБ.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70898" y="263090"/>
            <a:ext cx="2435190" cy="2152851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ГОРОДСКАЯ СРЕДА 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 </a:t>
            </a:r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с.ТЕМИРАУЛ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3 738 000рублей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64" y="263090"/>
            <a:ext cx="3613522" cy="361352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332" y="2717934"/>
            <a:ext cx="3933123" cy="39331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6636" y="4167740"/>
            <a:ext cx="2550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КОМФОРТНАЯ ГОРОДСКАЯ СРЕДА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</a:t>
            </a:r>
          </a:p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с.КОКРЕК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7 895 000 рублей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170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23314" y="4302034"/>
            <a:ext cx="3953692" cy="1776549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Ботаюртовская районная больница </a:t>
            </a:r>
            <a:r>
              <a:rPr lang="ru-RU" sz="1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- 100 мест- 70 142 820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5" r="14619" b="41686"/>
          <a:stretch/>
        </p:blipFill>
        <p:spPr>
          <a:xfrm>
            <a:off x="6172196" y="272142"/>
            <a:ext cx="5692411" cy="288036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52" y="2487045"/>
            <a:ext cx="5428004" cy="362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82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110" y="891325"/>
            <a:ext cx="4533499" cy="157854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МЕДИЦИНСКИЙ ЦЕНТР 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62 КОЙКО-МЕСТ В СЕЛЬСОВЕТЕ   БОТАЮРТОВСКИЙ – 650 МЛН.РУБ.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2" b="27466"/>
          <a:stretch/>
        </p:blipFill>
        <p:spPr>
          <a:xfrm>
            <a:off x="308615" y="2571728"/>
            <a:ext cx="6321805" cy="274049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16"/>
          <a:stretch/>
        </p:blipFill>
        <p:spPr>
          <a:xfrm>
            <a:off x="6232316" y="321903"/>
            <a:ext cx="5648008" cy="27173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36" y="3191347"/>
            <a:ext cx="3059568" cy="3313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" t="11986" b="25844"/>
          <a:stretch/>
        </p:blipFill>
        <p:spPr>
          <a:xfrm>
            <a:off x="4380413" y="4847959"/>
            <a:ext cx="3875315" cy="180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2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6704" y="994589"/>
            <a:ext cx="2397086" cy="1074061"/>
          </a:xfrm>
        </p:spPr>
        <p:txBody>
          <a:bodyPr>
            <a:normAutofit/>
          </a:bodyPr>
          <a:lstStyle/>
          <a:p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ФАП с. </a:t>
            </a:r>
            <a:r>
              <a:rPr lang="ru-RU" sz="1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Кадыротар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205" y="128864"/>
            <a:ext cx="5260031" cy="295964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907" y="3183159"/>
            <a:ext cx="6399560" cy="36008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1" y="3310483"/>
            <a:ext cx="4045634" cy="322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3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1" r="-54" b="31683"/>
          <a:stretch/>
        </p:blipFill>
        <p:spPr>
          <a:xfrm>
            <a:off x="7759336" y="3707098"/>
            <a:ext cx="3028826" cy="304712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0551" y="4185919"/>
            <a:ext cx="3146024" cy="1184080"/>
          </a:xfrm>
        </p:spPr>
        <p:txBody>
          <a:bodyPr>
            <a:normAutofit/>
          </a:bodyPr>
          <a:lstStyle/>
          <a:p>
            <a:r>
              <a:rPr lang="ru-RU" sz="1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Кемсиюртовская</a:t>
            </a: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СОШ</a:t>
            </a:r>
            <a:b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120 мест- 167 362 530 рублей</a:t>
            </a:r>
            <a:endPara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7" r="1174" b="35001"/>
          <a:stretch/>
        </p:blipFill>
        <p:spPr>
          <a:xfrm>
            <a:off x="4674565" y="613082"/>
            <a:ext cx="3084771" cy="291388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1968" r="-605" b="38540"/>
          <a:stretch/>
        </p:blipFill>
        <p:spPr>
          <a:xfrm>
            <a:off x="8319001" y="676218"/>
            <a:ext cx="3353087" cy="28507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968" r="1045" b="33715"/>
          <a:stretch/>
        </p:blipFill>
        <p:spPr>
          <a:xfrm>
            <a:off x="929702" y="613082"/>
            <a:ext cx="2991494" cy="29016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95" r="1046" b="31428"/>
          <a:stretch/>
        </p:blipFill>
        <p:spPr>
          <a:xfrm>
            <a:off x="1442305" y="3707098"/>
            <a:ext cx="3025486" cy="3077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126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6" t="-21" r="9829" b="22138"/>
          <a:stretch/>
        </p:blipFill>
        <p:spPr>
          <a:xfrm>
            <a:off x="5418188" y="2494018"/>
            <a:ext cx="2189613" cy="3141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38510" y="920359"/>
            <a:ext cx="53669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По итогам показателей оценки эффективности деятельности органов местного самоуправления району в последние годы неоднократно присуждались призовые места. Все мероприятия, реализованные администрацией района, позитивно оценили и жители района. Муниципальному району присуждались призовые места и гранты среди муниципалитетов районов и городов равнинных зон РД за достигнутые наилучшие показатели по результатам комплексной оценки эффективности социально-экономического развития за 2015, 2016,2017,2018,2019,2020 годы.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232225"/>
            <a:ext cx="7622229" cy="67346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МУНИЦИПАЛЬНОГО ОБРАЗОВАНИЯ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2029600"/>
              </p:ext>
            </p:extLst>
          </p:nvPr>
        </p:nvGraphicFramePr>
        <p:xfrm>
          <a:off x="482599" y="1825987"/>
          <a:ext cx="4489994" cy="2424570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1207285"/>
                <a:gridCol w="1065014"/>
                <a:gridCol w="1065014"/>
                <a:gridCol w="1152681"/>
              </a:tblGrid>
              <a:tr h="5909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период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план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факт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% исполнения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2018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278,8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364,4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130,7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894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    2019 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273,4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363,8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132,7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72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2020 </a:t>
                      </a:r>
                      <a:r>
                        <a:rPr lang="en-US" sz="1200" dirty="0" err="1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287.0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323.2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112.6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5956" y="1026454"/>
            <a:ext cx="503056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МО </a:t>
            </a:r>
          </a:p>
          <a:p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«Хасавюртовский район»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млн.рублей</a:t>
            </a:r>
            <a:endParaRPr kumimoji="0" lang="ru-RU" alt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063" y="4314919"/>
            <a:ext cx="1024392" cy="156097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5317" y="5875897"/>
            <a:ext cx="27578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i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2018 год</a:t>
            </a:r>
            <a:endParaRPr lang="ru-RU" sz="12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социально-экономическим показателям</a:t>
            </a:r>
          </a:p>
          <a:p>
            <a:pPr algn="ctr"/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муниципалитетов районов и городов равниной зоны Республики Дагестан 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23652" y="5635963"/>
            <a:ext cx="396826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11 раз </a:t>
            </a:r>
          </a:p>
          <a:p>
            <a:pPr algn="ctr"/>
            <a:r>
              <a:rPr lang="ru-RU" sz="1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Кубком Министерства по физической культуре и спорту РД.</a:t>
            </a:r>
          </a:p>
          <a:p>
            <a:pPr algn="ctr"/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</a:rPr>
              <a:t>награждался по итогам смотра конкурса на лучшую работу и организацию спортивно массовых мероприятий среди городов и районов </a:t>
            </a:r>
            <a:r>
              <a:rPr lang="ru-RU" sz="12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республики.</a:t>
            </a:r>
          </a:p>
          <a:p>
            <a:endParaRPr lang="ru-RU" sz="120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8936658" y="5729855"/>
            <a:ext cx="3055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Дипломом 1 степени «За лучшую организацию работы по развитию физической культуры и спорта» с 2009г. По 2019 гг.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725" y="2490019"/>
            <a:ext cx="2359458" cy="31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56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50" y="5589702"/>
            <a:ext cx="739446" cy="739446"/>
          </a:xfrm>
        </p:spPr>
      </p:pic>
      <p:sp>
        <p:nvSpPr>
          <p:cNvPr id="6" name="Овальная выноска 5"/>
          <p:cNvSpPr/>
          <p:nvPr/>
        </p:nvSpPr>
        <p:spPr>
          <a:xfrm>
            <a:off x="1976960" y="45355"/>
            <a:ext cx="4267200" cy="2438400"/>
          </a:xfrm>
          <a:prstGeom prst="wedgeEllipse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инвестора</a:t>
            </a:r>
          </a:p>
          <a:p>
            <a:pPr algn="ctr"/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409304" y="3062510"/>
            <a:ext cx="3063740" cy="1936210"/>
          </a:xfrm>
          <a:prstGeom prst="flowChartAlternate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поддержка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Мощность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условия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онтакты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094706" y="3062511"/>
            <a:ext cx="3351122" cy="2001013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Консультационная поддержка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ооперация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067490" y="3072599"/>
            <a:ext cx="3279777" cy="1980835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 поддержка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Переговоры, встречи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выезды,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Адм. процедуры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азрешения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95933" y="5697815"/>
            <a:ext cx="3094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ИНВЕСТИЦИОННЫЙ ПОРТАЛ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РАЙОН»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673" y="5401583"/>
            <a:ext cx="2434235" cy="9777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632" y="5531312"/>
            <a:ext cx="797836" cy="7978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69533" y="5697815"/>
            <a:ext cx="2759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</a:t>
            </a:r>
          </a:p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«ХАСАВЮРТОВСКИЙ РАЙОН»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90" y="969482"/>
            <a:ext cx="2040831" cy="1355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9289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3632" y="27788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ОРГАНОВ МЕСТНОГО САМОУПРАВЛЕНИЯ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82" y="1430808"/>
            <a:ext cx="1663829" cy="1109219"/>
          </a:xfrm>
        </p:spPr>
      </p:pic>
      <p:sp>
        <p:nvSpPr>
          <p:cNvPr id="5" name="TextBox 4"/>
          <p:cNvSpPr txBox="1"/>
          <p:nvPr/>
        </p:nvSpPr>
        <p:spPr>
          <a:xfrm>
            <a:off x="2186311" y="1582459"/>
            <a:ext cx="19726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Мамаев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Багаутдин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Гаджимурадович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МО «Хасавюртовский район».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1" y="2998832"/>
            <a:ext cx="1618412" cy="12138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91285" y="3057143"/>
            <a:ext cx="16927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Касимов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Вахит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Адильханович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61" y="4671446"/>
            <a:ext cx="1742689" cy="11617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40650" y="4671446"/>
            <a:ext cx="16433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Бакиев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Имампаша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Кучукович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администрации    МО «Хасавюртовский район»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964" y="1271451"/>
            <a:ext cx="1902864" cy="12685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62931" y="1359709"/>
            <a:ext cx="1687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Муртазалиев</a:t>
            </a:r>
            <a:r>
              <a:rPr lang="ru-RU" sz="1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Нурула</a:t>
            </a:r>
            <a:r>
              <a:rPr lang="ru-RU" sz="12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Гасанович</a:t>
            </a:r>
            <a:endParaRPr lang="ru-RU" sz="1200" b="0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администрации   МО «Хасавюртовский район»</a:t>
            </a:r>
            <a:endParaRPr lang="ru-RU" sz="12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92" y="3057143"/>
            <a:ext cx="1800494" cy="120032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061828" y="3057143"/>
            <a:ext cx="1767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Алисултанов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Муслим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Абдулмажитович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Управляющий делами администрации  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72" y="1327443"/>
            <a:ext cx="1847306" cy="103757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831978" y="1177062"/>
            <a:ext cx="1989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Алисултанова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Зухра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Джумадиловна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управления экономики, инвестиции и развития малого предпринимательства администрации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674" y="4756883"/>
            <a:ext cx="1831164" cy="12207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954519" y="4674774"/>
            <a:ext cx="19815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Ахмедова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Маржанат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Запировна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отдела по обращениям граждан и делопроизводства администрации 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981" y="2962772"/>
            <a:ext cx="1690551" cy="138906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83581" y="2925918"/>
            <a:ext cx="1937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Абакарова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Дженнет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Камалдиновна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ачальник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</a:t>
            </a:r>
            <a:r>
              <a:rPr lang="ru-RU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имущественных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отношений администрации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47" y="4614813"/>
            <a:ext cx="1827639" cy="1218426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061828" y="4614813"/>
            <a:ext cx="17166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Налибиев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Тульпар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Абдурахманович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Начальник отдела по земельному контролю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МО «Хасавюртовский район»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65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94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ПРИВЕТСТВИЕ ГЛАВЫ ХАСАВЮРТОВСКОГО РАЙОНА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07" y="1325563"/>
            <a:ext cx="3904850" cy="3299598"/>
          </a:xfrm>
        </p:spPr>
      </p:pic>
      <p:sp>
        <p:nvSpPr>
          <p:cNvPr id="5" name="Прямоугольник 4"/>
          <p:cNvSpPr/>
          <p:nvPr/>
        </p:nvSpPr>
        <p:spPr>
          <a:xfrm>
            <a:off x="785948" y="4625161"/>
            <a:ext cx="3143794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САЛАВОВ</a:t>
            </a:r>
          </a:p>
          <a:p>
            <a:pPr algn="ctr"/>
            <a:r>
              <a:rPr lang="ru-RU" sz="1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ДЖАМБУЛАТ </a:t>
            </a:r>
          </a:p>
          <a:p>
            <a:pPr algn="ctr"/>
            <a:r>
              <a:rPr lang="ru-RU" sz="1400" b="1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ШАПИЕВИЧ</a:t>
            </a:r>
          </a:p>
          <a:p>
            <a:pPr algn="ctr"/>
            <a:endParaRPr lang="ru-RU" sz="1400" b="1" i="0" dirty="0" smtClean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МО «Хасавюртовский район»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24250" y="1097280"/>
            <a:ext cx="7262949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От имени администрации МО «Хасавюртовский район» приветствую Вас на страницах Инвестиционного портала муниципального образования «Хасавюртовский район».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Вашему вниманию представлен «Инвестиционный паспорт муниципального образования   Хасавюртовский район».</a:t>
            </a:r>
          </a:p>
          <a:p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Инвестиционный паспорт разработан для информационной поддержки предпринимателей, потенциальных инвесторов и местных предприятий, планирующих реализацию инвестиционных проектов, содержит основную информацию о районе, отражая конкурентные преимущества и демонстрируя инвестиционные возможности.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Администрация района готова поддержать любую предпринимательскую инициативу и  рассмотреть Ваши предложения по использованию свободных производственных площадей и земельных участков для организации новых производств, и объектов социально-культурной сферы.</a:t>
            </a:r>
          </a:p>
          <a:p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Создание благоприятного инвестиционного климата для потенциальных инвесторов района было и остается одним из приоритетных направлений деятельности администрации района.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Основная цель нашего сотрудничества – развитие экономики района, создание дополнительных рабочих мест, улучшение благоприятных условий для проживания и качества жизни населения. 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Мы заинтересованы в привлечении инвестиций и готовы оказать всяческое содействие повышению экономической активности в муниципальном образовании. Эта важная и ответственная работа, от которой во многом зависит обеспечение социальной стабильности и экономическое развитие муниципального района. </a:t>
            </a:r>
          </a:p>
          <a:p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Мы готовы и открыты для новых проектов в различных сферах деятельности и постараемся сделать все возможное и невозможное, для того чтобы Вам было выгодно и комфортно работать и развивать свой бизнес на нашей территории.  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347" y="1132114"/>
            <a:ext cx="5459250" cy="5344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698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 О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МУНИЦИПАЛЬНОМ ОБРАЗОВАНИИ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27" y="1325903"/>
            <a:ext cx="1134745" cy="11097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Прямоугольник 6"/>
          <p:cNvSpPr/>
          <p:nvPr/>
        </p:nvSpPr>
        <p:spPr>
          <a:xfrm>
            <a:off x="1405572" y="1341952"/>
            <a:ext cx="1721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РАЙОНА</a:t>
            </a:r>
          </a:p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1423,60 </a:t>
            </a:r>
            <a:r>
              <a:rPr lang="ru-RU" sz="1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кв.км</a:t>
            </a:r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9" y="3121635"/>
            <a:ext cx="1325821" cy="9099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TextBox 8"/>
          <p:cNvSpPr txBox="1"/>
          <p:nvPr/>
        </p:nvSpPr>
        <p:spPr>
          <a:xfrm>
            <a:off x="1559614" y="3130345"/>
            <a:ext cx="142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160,385 тыс. человек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89" y="4543289"/>
            <a:ext cx="1384325" cy="13843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530363" y="4903349"/>
            <a:ext cx="186526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42- МУНИЦИПАЛЬНЫХ ОБРАЗОВАНИЙ </a:t>
            </a:r>
          </a:p>
          <a:p>
            <a:endParaRPr lang="ru-RU" sz="11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56- НАСЕЛЕННЫХ ПУНКТОВ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25595" y="6403367"/>
            <a:ext cx="28664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РАЙОННЫЙ ЦЕНТР: г. ХАСАВЮРТ 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33" y="1789927"/>
            <a:ext cx="939988" cy="9399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6833" y="3275494"/>
            <a:ext cx="920840" cy="9844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9214267" y="1090509"/>
            <a:ext cx="11430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77673" y="3527153"/>
            <a:ext cx="19053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 км.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ЛИНИЯ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Махачкала-Ростов 30 км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Сулак-Астрахань 21 км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221532" y="1841580"/>
            <a:ext cx="1761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351 км. АВТОМОБИЛЬНЫХ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9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217" y="1358944"/>
            <a:ext cx="6234225" cy="3221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 территориальная структура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«Хасавюртовский район»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891" y="1276984"/>
            <a:ext cx="5991497" cy="5097689"/>
          </a:xfrm>
        </p:spPr>
        <p:txBody>
          <a:bodyPr numCol="3">
            <a:noAutofit/>
          </a:bodyPr>
          <a:lstStyle/>
          <a:p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1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Аджимажагатюрт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2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Адильотарский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3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Акбулатюрт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4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село 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Аксай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5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Байрамаульский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6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Бамматюрт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7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Боташюрт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8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Батаюртовский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9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Борагангечув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10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село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Дзержинское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11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Казмааульский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»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12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Кандаураул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13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Карланюртовский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14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Кокрекский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15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Костекский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7"/>
              </a:rPr>
              <a:t>»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16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село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/>
              </a:rPr>
              <a:t>Куруш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17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«Могилевский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18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0"/>
              </a:rPr>
              <a:t>Моксоб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19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село 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1"/>
              </a:rPr>
              <a:t>Муцалаул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20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село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Новый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2"/>
              </a:rPr>
              <a:t>Костек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21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Сельсовет 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Новосельский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3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22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4"/>
              </a:rPr>
              <a:t>Новосаситли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 23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Нурадилово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24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«Октябрьский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25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Османюртовский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7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/>
              </a:rPr>
              <a:t>26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/>
              </a:rPr>
              <a:t>«Покровский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8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/>
              </a:rPr>
              <a:t>27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9"/>
              </a:rPr>
              <a:t>село Садовое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/>
              </a:rPr>
              <a:t>28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0"/>
              </a:rPr>
              <a:t>село Сивух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1"/>
              </a:rPr>
              <a:t>29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1"/>
              </a:rPr>
              <a:t>село Советское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2"/>
              </a:rPr>
              <a:t>30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2"/>
              </a:rPr>
              <a:t>село Солнечное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3"/>
              </a:rPr>
              <a:t>31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3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3"/>
              </a:rPr>
              <a:t>Сулевкент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32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Сельсовет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«</a:t>
            </a:r>
            <a:r>
              <a:rPr lang="ru-RU" sz="11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Темираульский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4"/>
              </a:rPr>
              <a:t>»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5"/>
              </a:rPr>
              <a:t>33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5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5"/>
              </a:rPr>
              <a:t>Теречное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/>
              </a:rPr>
              <a:t>34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6"/>
              </a:rPr>
              <a:t>Тукита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/>
              </a:rPr>
              <a:t>35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7"/>
              </a:rPr>
              <a:t>Тотурбийкала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/>
              </a:rPr>
              <a:t>36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/>
              </a:rPr>
              <a:t>Хамавюрт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9"/>
              </a:rPr>
              <a:t>37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9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9"/>
              </a:rPr>
              <a:t>Цияб-Ичичали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/>
              </a:rPr>
              <a:t>38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0"/>
              </a:rPr>
              <a:t>Чагаротар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1"/>
              </a:rPr>
              <a:t>39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1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1"/>
              </a:rPr>
              <a:t>Шагада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2"/>
              </a:rPr>
              <a:t>40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2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2"/>
              </a:rPr>
              <a:t>Эндирей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3"/>
              </a:rPr>
              <a:t>41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3"/>
              </a:rPr>
              <a:t>село </a:t>
            </a:r>
            <a:r>
              <a:rPr lang="ru-RU" sz="11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3"/>
              </a:rPr>
              <a:t>Новогагатли</a:t>
            </a:r>
            <a:endParaRPr lang="ru-RU" sz="11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/>
              </a:rPr>
              <a:t>42</a:t>
            </a:r>
            <a:r>
              <a:rPr lang="ru-RU" sz="11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/>
              </a:rPr>
              <a:t>село </a:t>
            </a:r>
            <a:r>
              <a:rPr lang="ru-RU" sz="11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4"/>
              </a:rPr>
              <a:t>Первомайское</a:t>
            </a:r>
            <a:endParaRPr lang="ru-RU" sz="11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2388" y="4754415"/>
            <a:ext cx="47382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       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МО «Хасавюртовский район» образовано в 1929 году. Район расположен в равнинной части республики и граничит на севере с МО «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Бабаюртовский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район», на юге с МО «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Казбековский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район» и МО «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Новолакский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район», на востоке с МО «</a:t>
            </a:r>
            <a:r>
              <a:rPr lang="ru-RU" sz="1400" b="0" i="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Кизилюртовский</a:t>
            </a:r>
            <a:r>
              <a:rPr lang="ru-RU" sz="1400" b="0" i="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район» и на западе с Чеченской Республикой.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5194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2985" y="318740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СОЦИАЛЬНО-ЭКОНОМИЧЕСКОГО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МУНИЦИПАЛЬНОГО ОБРАЗОВАНИЯ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703" y="1394119"/>
            <a:ext cx="584654" cy="58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648178" y="1529200"/>
            <a:ext cx="1632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ЖИЛИЩНЫЙ ФОНД</a:t>
            </a: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2 999,8 тыс. кв. м.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270" y="2320546"/>
            <a:ext cx="651495" cy="422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582535" y="2320546"/>
            <a:ext cx="24416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ЗАРАБОТНАЯ ПЛАТА</a:t>
            </a:r>
          </a:p>
          <a:p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24 076 руб.</a:t>
            </a:r>
            <a:endParaRPr lang="ru-RU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94" y="1359670"/>
            <a:ext cx="619103" cy="619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594" y="2218764"/>
            <a:ext cx="687871" cy="45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374487" y="2221633"/>
            <a:ext cx="1756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2020 ГОДА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2 749 655 млн. руб.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1518" y="1517108"/>
            <a:ext cx="2200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БЕЗРАБОТИЦЫ </a:t>
            </a:r>
          </a:p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20,5%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0402"/>
              </p:ext>
            </p:extLst>
          </p:nvPr>
        </p:nvGraphicFramePr>
        <p:xfrm>
          <a:off x="1902703" y="3012772"/>
          <a:ext cx="7763496" cy="3560530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861884"/>
                <a:gridCol w="1474081"/>
                <a:gridCol w="1427531"/>
              </a:tblGrid>
              <a:tr h="701121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u="none" strike="noStrike" dirty="0">
                          <a:effectLst/>
                        </a:rPr>
                        <a:t>Объем отгруженных товаров собственного производства, выполненных работ и услуг собственными силами </a:t>
                      </a:r>
                      <a:br>
                        <a:rPr lang="ru-RU" sz="1200" u="none" strike="noStrike" dirty="0">
                          <a:effectLst/>
                        </a:rPr>
                      </a:br>
                      <a:r>
                        <a:rPr lang="ru-RU" sz="1200" u="none" strike="noStrike" dirty="0">
                          <a:effectLst/>
                        </a:rPr>
                        <a:t>(по промышленным видам деятельности)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52 500,0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Продукция сельского хозяйства, всего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10 050,0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Общая площадь пашни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59 376,0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Площадь закладки многолетних насаждений, всего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га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4,0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Объем выполненных работ по виду деятельности "строительство"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3 965 819,0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575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 dirty="0">
                          <a:effectLst/>
                        </a:rPr>
                        <a:t>Ввод в действие жилых домов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err="1">
                          <a:effectLst/>
                        </a:rPr>
                        <a:t>кв.м</a:t>
                      </a:r>
                      <a:r>
                        <a:rPr lang="ru-RU" sz="1200" u="none" strike="noStrike" dirty="0">
                          <a:effectLst/>
                        </a:rPr>
                        <a:t>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66 800,0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16543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Оборот розничной торговли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731 305,0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Оборот субъектов малого и среднего предпринимательства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тыс. руб.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1 512 713,2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238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Налоговые и неналоговые доходы бюджета муниципального района (городского округа)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тыс. руб.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341,9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151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Среднемесячная номинальная начисленная заработная плата: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 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24 363,4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28517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u="none" strike="noStrike">
                          <a:effectLst/>
                        </a:rPr>
                        <a:t>Число вновь созданных рабочих мест, всего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>
                          <a:effectLst/>
                        </a:rPr>
                        <a:t>ед.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1 207,0 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403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263" y="121920"/>
            <a:ext cx="11034349" cy="931817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Инвестиции в основной капитал за счет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всех источников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</a:t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 (тыс. руб.).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7966771"/>
              </p:ext>
            </p:extLst>
          </p:nvPr>
        </p:nvGraphicFramePr>
        <p:xfrm>
          <a:off x="644434" y="1541418"/>
          <a:ext cx="5947954" cy="2073656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19756"/>
                <a:gridCol w="1254666"/>
                <a:gridCol w="1454332"/>
                <a:gridCol w="1219200"/>
              </a:tblGrid>
              <a:tr h="16042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Инвестиции в основной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Капитал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в том числе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693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по крупным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 средним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предприятиям </a:t>
                      </a:r>
                      <a:r>
                        <a:rPr lang="ru-RU" sz="1200" baseline="30000" dirty="0">
                          <a:effectLst/>
                        </a:rPr>
                        <a:t>2)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tabLst>
                          <a:tab pos="424180" algn="l"/>
                        </a:tabLst>
                      </a:pPr>
                      <a:r>
                        <a:rPr lang="ru-RU" sz="1200" dirty="0">
                          <a:effectLst/>
                        </a:rPr>
                        <a:t>из них: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находящиеся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 территории МО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29068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</a:rPr>
                        <a:t>Хасавюртовский</a:t>
                      </a:r>
                      <a:endParaRPr lang="ru-RU" sz="1100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4660490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2452728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1755887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316176"/>
              </p:ext>
            </p:extLst>
          </p:nvPr>
        </p:nvGraphicFramePr>
        <p:xfrm>
          <a:off x="652970" y="3631474"/>
          <a:ext cx="5956833" cy="2259969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11852"/>
                <a:gridCol w="1267980"/>
                <a:gridCol w="1448702"/>
                <a:gridCol w="1228299"/>
              </a:tblGrid>
              <a:tr h="19681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в том числе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4874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по малым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предприятиям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(без учета микро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предприятий)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прочие субъекты малого предпринимательства (индивидуальные предприниматели, КФХ)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из них: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направленных на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индивидуальное жилищное 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строительство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884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 Хасавюртовский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109470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2098292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</a:rPr>
                        <a:t>1981622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50029" y="1445623"/>
            <a:ext cx="47978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Инвестиционная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в  муниципальном районе осуществляется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действующих  федеральных и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нормативно-правовых актов, а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нормативно-правовых актов органов местного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самоуправлении. </a:t>
            </a:r>
          </a:p>
          <a:p>
            <a:pPr algn="just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Среди инвестиционных интересов района, наряду с развитием сельскохозяйственной отрасли, внедрением инновационных технологий  важную роль играет развитие малого предпринимательства, оно является одной из стратегических задач администрации муниципального района. 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Со своей стороны, мы готовы и будем поддерживать предпринимателей, заинтересованных в развитии, как своего бизнеса, так  и участвующих в реализации значимых для района проектов и приоритетных направлений. создан и утвержден состав Совета по улучшению инвестиционного климата, поддержке инвестиционных проектов и экспертному отбору стратегических проектов при главе муниципального образования, решением Собрания депутатов муниципального района утверждено положение «О налоговых льготах по местным налогам юридическим лицам и предпринимателям, осуществляющим инвестиционную деятельность на территории муниципального района».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270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3175" y="343708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ЗЕМЕЛЬНЫЕ РЕСУРСЫ </a:t>
            </a:r>
            <a:b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521" t="27562" r="59902" b="49234"/>
          <a:stretch/>
        </p:blipFill>
        <p:spPr>
          <a:xfrm>
            <a:off x="3963223" y="2765638"/>
            <a:ext cx="978900" cy="10283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92" t="18382" r="43109" b="62266"/>
          <a:stretch/>
        </p:blipFill>
        <p:spPr bwMode="auto">
          <a:xfrm>
            <a:off x="5632220" y="1709430"/>
            <a:ext cx="1066799" cy="10145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5" t="29720" r="26252" b="49364"/>
          <a:stretch/>
        </p:blipFill>
        <p:spPr bwMode="auto">
          <a:xfrm>
            <a:off x="7573254" y="2851267"/>
            <a:ext cx="927426" cy="9427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7" t="52980" r="63781" b="26495"/>
          <a:stretch/>
        </p:blipFill>
        <p:spPr bwMode="auto">
          <a:xfrm>
            <a:off x="4076051" y="4354144"/>
            <a:ext cx="949235" cy="9982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49" t="73311" r="53224" b="5773"/>
          <a:stretch/>
        </p:blipFill>
        <p:spPr bwMode="auto">
          <a:xfrm>
            <a:off x="5793395" y="5268048"/>
            <a:ext cx="1005839" cy="988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https://www.admsr.ru/invest/images/passport/8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0" t="71550" r="34606" b="6166"/>
          <a:stretch/>
        </p:blipFill>
        <p:spPr bwMode="auto">
          <a:xfrm>
            <a:off x="7540617" y="4417387"/>
            <a:ext cx="992700" cy="9274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5229496" y="3672848"/>
            <a:ext cx="2133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Общая площадь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142358 га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3317" y="2531525"/>
            <a:ext cx="16400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ромышленности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1530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533317" y="4849842"/>
            <a:ext cx="1846310" cy="737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природоохранного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назначения 36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65619" y="1586906"/>
            <a:ext cx="1602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лесного фонда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14562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5291" y="2462369"/>
            <a:ext cx="1327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фонд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950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7788" y="4313354"/>
            <a:ext cx="1351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Земля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населенных </a:t>
            </a:r>
          </a:p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унктов </a:t>
            </a:r>
          </a:p>
          <a:p>
            <a:pPr algn="ctr"/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7032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7178" y="6160750"/>
            <a:ext cx="2123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емли 91279 га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2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5474" y="431434"/>
            <a:ext cx="6281110" cy="128089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АГРОПРОМЫШЛЕННЫЙ КОМПЛЕКС 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168" t="15442" r="14052" b="62661"/>
          <a:stretch/>
        </p:blipFill>
        <p:spPr>
          <a:xfrm>
            <a:off x="9067986" y="1739803"/>
            <a:ext cx="902690" cy="884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2162" t="17806" r="68772" b="63826"/>
          <a:stretch/>
        </p:blipFill>
        <p:spPr>
          <a:xfrm>
            <a:off x="1972045" y="1668274"/>
            <a:ext cx="1215170" cy="87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4931092" y="1342992"/>
            <a:ext cx="1906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34375" y="2623882"/>
            <a:ext cx="18136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13041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КРЕСТЬЯНСКО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ФЕРМЕРСКИХ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</a:t>
            </a:r>
          </a:p>
          <a:p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81816" y="2716214"/>
            <a:ext cx="1275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39619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ЛИЧНЫХ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ПОДСОБНЫХ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321" y="3756554"/>
            <a:ext cx="3053959" cy="22339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409" y="1998920"/>
            <a:ext cx="1143610" cy="962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567" y="3274329"/>
            <a:ext cx="1167851" cy="778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6175" y="4269257"/>
            <a:ext cx="1052819" cy="683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288" y="4269257"/>
            <a:ext cx="686370" cy="6863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6349370" y="2231487"/>
            <a:ext cx="110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МОЛОКО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59 891 ТОНН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05013" y="3250372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ЯЙЦА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65 655 ТЫС. ШТУК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77" y="4545369"/>
            <a:ext cx="559279" cy="559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TextBox 19"/>
          <p:cNvSpPr txBox="1"/>
          <p:nvPr/>
        </p:nvSpPr>
        <p:spPr>
          <a:xfrm>
            <a:off x="6521511" y="4269257"/>
            <a:ext cx="1107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МЯСО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27 350 ТОНН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6815" y="6057127"/>
            <a:ext cx="20844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«БАТЫР-БРОЙЛЕР»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685" y="5409013"/>
            <a:ext cx="941614" cy="896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6618674" y="5626231"/>
            <a:ext cx="838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ТОНН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54916" y="4189320"/>
            <a:ext cx="23853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62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СЕЛЬСКОХОЗЯЙСТВЕННЫХ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ПРЕДПРИЯТИЙ 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440535" y="5210732"/>
            <a:ext cx="24452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84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СЕЛЬСКОХОЗЯЙСТВЕННЫЙ ПРОИЗВОСТВЕННЫЙ КООПЕРАТИВ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06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5158" y="473189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ПРЕДПРИНИМАТЕЛЬСТВО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060704"/>
              </p:ext>
            </p:extLst>
          </p:nvPr>
        </p:nvGraphicFramePr>
        <p:xfrm>
          <a:off x="770896" y="1175657"/>
          <a:ext cx="5847619" cy="3652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231231102"/>
              </p:ext>
            </p:extLst>
          </p:nvPr>
        </p:nvGraphicFramePr>
        <p:xfrm>
          <a:off x="6325325" y="2914227"/>
          <a:ext cx="5335451" cy="327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7585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6094</TotalTime>
  <Words>1251</Words>
  <Application>Microsoft Office PowerPoint</Application>
  <PresentationFormat>Широкоэкранный</PresentationFormat>
  <Paragraphs>304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Century Gothic</vt:lpstr>
      <vt:lpstr>Times New Roman</vt:lpstr>
      <vt:lpstr>Wingdings 3</vt:lpstr>
      <vt:lpstr>Легкий дым</vt:lpstr>
      <vt:lpstr>ИНВЕСТИЦИОННЫЙ ПАСПОРТ</vt:lpstr>
      <vt:lpstr>ПРИВЕТСТВИЕ ГЛАВЫ ХАСАВЮРТОВСКОГО РАЙОНА</vt:lpstr>
      <vt:lpstr>ОБЩАЯ ИНФОРМАЦИЯ О  МУНИЦИПАЛЬНОМ ОБРАЗОВАНИИ</vt:lpstr>
      <vt:lpstr>Административно- территориальная структура  МО «Хасавюртовский район»</vt:lpstr>
      <vt:lpstr>ПАРАМЕТРЫ СОЦИАЛЬНО-ЭКОНОМИЧЕСКОГО  РАЗВИТИЯ МУНИЦИПАЛЬНОГО ОБРАЗОВАНИЯ</vt:lpstr>
      <vt:lpstr>Инвестиции в основной капитал за счет всех источников финансирования за 2020 год (тыс. руб.). </vt:lpstr>
      <vt:lpstr>ЗЕМЕЛЬНЫЕ РЕСУРСЫ  МУНИЦИПАЛЬНОГО ОБРАЗОВАНИЯ</vt:lpstr>
      <vt:lpstr>АГРОПРОМЫШЛЕННЫЙ КОМПЛЕКС </vt:lpstr>
      <vt:lpstr>ПРЕДПРИНИМАТЕЛЬСТВО</vt:lpstr>
      <vt:lpstr>Реестр инвестиционных проектов </vt:lpstr>
      <vt:lpstr>Презентация PowerPoint</vt:lpstr>
      <vt:lpstr>КОМФОРТНАЯ ГОРОДСКАЯ СРЕДА  ПАРК с.ТЕМИРАУЛ – 3 738 000рублей</vt:lpstr>
      <vt:lpstr>Ботаюртовская районная больница - 100 мест- 70 142 820 рублей</vt:lpstr>
      <vt:lpstr>МНОГОФУНКЦИОНАЛЬНЫЙ МЕДИЦИНСКИЙ ЦЕНТР    НА 62 КОЙКО-МЕСТ В СЕЛЬСОВЕТЕ   БОТАЮРТОВСКИЙ – 650 МЛН.РУБ.</vt:lpstr>
      <vt:lpstr>ФАП с. Кадыротар </vt:lpstr>
      <vt:lpstr>Кемсиюртовская СОШ 120 мест- 167 362 530 рублей</vt:lpstr>
      <vt:lpstr>ДОСТИЖЕНИЯ МУНИЦИПАЛЬНОГО ОБРАЗОВАНИЯ</vt:lpstr>
      <vt:lpstr>Презентация PowerPoint</vt:lpstr>
      <vt:lpstr>КОНТАКТНАЯ ИНФОРМАЦИЯ ОРГАНОВ МЕСТНОГО САМОУПРАВЛЕНИЯ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ИНВЕСТИЦИОННЫЙ ПАСПОРТ</dc:title>
  <dc:creator>Muslim</dc:creator>
  <cp:lastModifiedBy>Muslim</cp:lastModifiedBy>
  <cp:revision>93</cp:revision>
  <cp:lastPrinted>2021-04-30T10:22:58Z</cp:lastPrinted>
  <dcterms:created xsi:type="dcterms:W3CDTF">2021-04-26T07:21:12Z</dcterms:created>
  <dcterms:modified xsi:type="dcterms:W3CDTF">2021-05-20T07:33:20Z</dcterms:modified>
</cp:coreProperties>
</file>